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Space Mono" charset="1" panose="02000509040000020004"/>
      <p:regular r:id="rId23"/>
    </p:embeddedFont>
    <p:embeddedFont>
      <p:font typeface="Arcade Gamer" charset="1" panose="00000000000000000000"/>
      <p:regular r:id="rId24"/>
    </p:embeddedFont>
    <p:embeddedFont>
      <p:font typeface="Canva Sans Bold" charset="1" panose="020B0803030501040103"/>
      <p:regular r:id="rId25"/>
    </p:embeddedFont>
    <p:embeddedFont>
      <p:font typeface="Montserrat" charset="1" panose="00000500000000000000"/>
      <p:regular r:id="rId26"/>
    </p:embeddedFont>
    <p:embeddedFont>
      <p:font typeface="Canva Sans" charset="1" panose="020B0503030501040103"/>
      <p:regular r:id="rId27"/>
    </p:embeddedFont>
    <p:embeddedFont>
      <p:font typeface="Archivo Black" charset="1" panose="020B0A03020202020B04"/>
      <p:regular r:id="rId28"/>
    </p:embeddedFont>
    <p:embeddedFont>
      <p:font typeface="Copperplate Gothic 32 AB" charset="1" panose="020E0807020206020404"/>
      <p:regular r:id="rId29"/>
    </p:embeddedFont>
    <p:embeddedFont>
      <p:font typeface="Copperplate Gothic 32 AB Bold" charset="1" panose="020E0707020206020404"/>
      <p:regular r:id="rId30"/>
    </p:embeddedFont>
    <p:embeddedFont>
      <p:font typeface="DM Sans" charset="1" panose="00000000000000000000"/>
      <p:regular r:id="rId31"/>
    </p:embeddedFont>
    <p:embeddedFont>
      <p:font typeface="Cooper Hewitt"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12" Target="../media/image24.gif"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5.jpeg" Type="http://schemas.openxmlformats.org/officeDocument/2006/relationships/image"/><Relationship Id="rId4" Target="../media/image26.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6.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6.gif"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0.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grpSp>
        <p:nvGrpSpPr>
          <p:cNvPr name="Group 2" id="2"/>
          <p:cNvGrpSpPr/>
          <p:nvPr/>
        </p:nvGrpSpPr>
        <p:grpSpPr>
          <a:xfrm rot="0">
            <a:off x="3278801" y="3312684"/>
            <a:ext cx="11730398" cy="2395560"/>
            <a:chOff x="0" y="0"/>
            <a:chExt cx="2102738" cy="429417"/>
          </a:xfrm>
        </p:grpSpPr>
        <p:sp>
          <p:nvSpPr>
            <p:cNvPr name="Freeform 3" id="3"/>
            <p:cNvSpPr/>
            <p:nvPr/>
          </p:nvSpPr>
          <p:spPr>
            <a:xfrm flipH="false" flipV="false" rot="0">
              <a:off x="0" y="0"/>
              <a:ext cx="2102738" cy="429417"/>
            </a:xfrm>
            <a:custGeom>
              <a:avLst/>
              <a:gdLst/>
              <a:ahLst/>
              <a:cxnLst/>
              <a:rect r="r" b="b" t="t" l="l"/>
              <a:pathLst>
                <a:path h="429417" w="2102738">
                  <a:moveTo>
                    <a:pt x="1899538" y="0"/>
                  </a:moveTo>
                  <a:cubicBezTo>
                    <a:pt x="2011762" y="0"/>
                    <a:pt x="2102738" y="96128"/>
                    <a:pt x="2102738" y="214709"/>
                  </a:cubicBezTo>
                  <a:cubicBezTo>
                    <a:pt x="2102738" y="333289"/>
                    <a:pt x="2011762" y="429417"/>
                    <a:pt x="1899538" y="429417"/>
                  </a:cubicBezTo>
                  <a:lnTo>
                    <a:pt x="203200" y="429417"/>
                  </a:lnTo>
                  <a:cubicBezTo>
                    <a:pt x="90976" y="429417"/>
                    <a:pt x="0" y="333289"/>
                    <a:pt x="0" y="214709"/>
                  </a:cubicBezTo>
                  <a:cubicBezTo>
                    <a:pt x="0" y="96128"/>
                    <a:pt x="90976" y="0"/>
                    <a:pt x="203200" y="0"/>
                  </a:cubicBezTo>
                  <a:close/>
                </a:path>
              </a:pathLst>
            </a:custGeom>
            <a:solidFill>
              <a:srgbClr val="FFEBCD"/>
            </a:solidFill>
            <a:ln w="57150" cap="sq">
              <a:solidFill>
                <a:srgbClr val="5169A2"/>
              </a:solidFill>
              <a:prstDash val="solid"/>
              <a:miter/>
            </a:ln>
          </p:spPr>
        </p:sp>
        <p:sp>
          <p:nvSpPr>
            <p:cNvPr name="TextBox 4" id="4"/>
            <p:cNvSpPr txBox="true"/>
            <p:nvPr/>
          </p:nvSpPr>
          <p:spPr>
            <a:xfrm>
              <a:off x="0" y="-38100"/>
              <a:ext cx="2102738" cy="46751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901167" y="3703528"/>
            <a:ext cx="342562" cy="3425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20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330011" y="3703528"/>
            <a:ext cx="342562" cy="34256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8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758297" y="3703528"/>
            <a:ext cx="342562" cy="34256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8D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187141" y="3703528"/>
            <a:ext cx="342562" cy="34256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009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615428" y="3703528"/>
            <a:ext cx="342562" cy="3425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CE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0044271" y="3703528"/>
            <a:ext cx="342562" cy="34256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34A1"/>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23" id="23"/>
          <p:cNvPicPr>
            <a:picLocks noChangeAspect="true"/>
          </p:cNvPicPr>
          <p:nvPr/>
        </p:nvPicPr>
        <p:blipFill>
          <a:blip r:embed="rId2"/>
          <a:srcRect l="0" t="0" r="0" b="0"/>
          <a:stretch>
            <a:fillRect/>
          </a:stretch>
        </p:blipFill>
        <p:spPr>
          <a:xfrm flipH="false" flipV="false" rot="0">
            <a:off x="207926" y="2311288"/>
            <a:ext cx="4487178" cy="7803787"/>
          </a:xfrm>
          <a:prstGeom prst="rect">
            <a:avLst/>
          </a:prstGeom>
        </p:spPr>
      </p:pic>
      <p:pic>
        <p:nvPicPr>
          <p:cNvPr name="Picture 24" id="24"/>
          <p:cNvPicPr>
            <a:picLocks noChangeAspect="true"/>
          </p:cNvPicPr>
          <p:nvPr/>
        </p:nvPicPr>
        <p:blipFill>
          <a:blip r:embed="rId3"/>
          <a:srcRect l="0" t="0" r="0" b="0"/>
          <a:stretch>
            <a:fillRect/>
          </a:stretch>
        </p:blipFill>
        <p:spPr>
          <a:xfrm flipH="true" flipV="false" rot="0">
            <a:off x="15532272" y="6661042"/>
            <a:ext cx="2755728" cy="3625958"/>
          </a:xfrm>
          <a:prstGeom prst="rect">
            <a:avLst/>
          </a:prstGeom>
        </p:spPr>
      </p:pic>
      <p:sp>
        <p:nvSpPr>
          <p:cNvPr name="TextBox 25" id="25"/>
          <p:cNvSpPr txBox="true"/>
          <p:nvPr/>
        </p:nvSpPr>
        <p:spPr>
          <a:xfrm rot="0">
            <a:off x="4289714" y="4105826"/>
            <a:ext cx="9708571" cy="1170062"/>
          </a:xfrm>
          <a:prstGeom prst="rect">
            <a:avLst/>
          </a:prstGeom>
        </p:spPr>
        <p:txBody>
          <a:bodyPr anchor="t" rtlCol="false" tIns="0" lIns="0" bIns="0" rIns="0">
            <a:spAutoFit/>
          </a:bodyPr>
          <a:lstStyle/>
          <a:p>
            <a:pPr algn="ctr">
              <a:lnSpc>
                <a:spcPts val="9531"/>
              </a:lnSpc>
            </a:pPr>
            <a:r>
              <a:rPr lang="en-US" sz="6808">
                <a:solidFill>
                  <a:srgbClr val="1A1F44"/>
                </a:solidFill>
                <a:latin typeface="Space Mono"/>
                <a:ea typeface="Space Mono"/>
                <a:cs typeface="Space Mono"/>
                <a:sym typeface="Space Mono"/>
              </a:rPr>
              <a:t>2048 GAME</a:t>
            </a:r>
          </a:p>
        </p:txBody>
      </p:sp>
      <p:sp>
        <p:nvSpPr>
          <p:cNvPr name="TextBox 26" id="26"/>
          <p:cNvSpPr txBox="true"/>
          <p:nvPr/>
        </p:nvSpPr>
        <p:spPr>
          <a:xfrm rot="0">
            <a:off x="7078380" y="6071040"/>
            <a:ext cx="4131240" cy="903283"/>
          </a:xfrm>
          <a:prstGeom prst="rect">
            <a:avLst/>
          </a:prstGeom>
        </p:spPr>
        <p:txBody>
          <a:bodyPr anchor="t" rtlCol="false" tIns="0" lIns="0" bIns="0" rIns="0">
            <a:spAutoFit/>
          </a:bodyPr>
          <a:lstStyle/>
          <a:p>
            <a:pPr algn="ctr">
              <a:lnSpc>
                <a:spcPts val="6911"/>
              </a:lnSpc>
            </a:pPr>
            <a:r>
              <a:rPr lang="en-US" sz="4936">
                <a:solidFill>
                  <a:srgbClr val="1A1F44"/>
                </a:solidFill>
                <a:latin typeface="Arcade Gamer"/>
                <a:ea typeface="Arcade Gamer"/>
                <a:cs typeface="Arcade Gamer"/>
                <a:sym typeface="Arcade Gamer"/>
              </a:rPr>
              <a:t>START!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sp>
        <p:nvSpPr>
          <p:cNvPr name="Freeform 2" id="2"/>
          <p:cNvSpPr/>
          <p:nvPr/>
        </p:nvSpPr>
        <p:spPr>
          <a:xfrm flipH="false" flipV="false" rot="0">
            <a:off x="290084" y="3910844"/>
            <a:ext cx="5095456" cy="4468363"/>
          </a:xfrm>
          <a:custGeom>
            <a:avLst/>
            <a:gdLst/>
            <a:ahLst/>
            <a:cxnLst/>
            <a:rect r="r" b="b" t="t" l="l"/>
            <a:pathLst>
              <a:path h="4468363" w="5095456">
                <a:moveTo>
                  <a:pt x="0" y="0"/>
                </a:moveTo>
                <a:lnTo>
                  <a:pt x="5095456" y="0"/>
                </a:lnTo>
                <a:lnTo>
                  <a:pt x="5095456" y="4468363"/>
                </a:lnTo>
                <a:lnTo>
                  <a:pt x="0" y="4468363"/>
                </a:lnTo>
                <a:lnTo>
                  <a:pt x="0" y="0"/>
                </a:lnTo>
                <a:close/>
              </a:path>
            </a:pathLst>
          </a:custGeom>
          <a:blipFill>
            <a:blip r:embed="rId2"/>
            <a:stretch>
              <a:fillRect l="-5600" t="0" r="-5600" b="0"/>
            </a:stretch>
          </a:blipFill>
        </p:spPr>
      </p:sp>
      <p:sp>
        <p:nvSpPr>
          <p:cNvPr name="Freeform 3" id="3"/>
          <p:cNvSpPr/>
          <p:nvPr/>
        </p:nvSpPr>
        <p:spPr>
          <a:xfrm flipH="false" flipV="false" rot="0">
            <a:off x="12899067" y="3910844"/>
            <a:ext cx="4888571" cy="4468363"/>
          </a:xfrm>
          <a:custGeom>
            <a:avLst/>
            <a:gdLst/>
            <a:ahLst/>
            <a:cxnLst/>
            <a:rect r="r" b="b" t="t" l="l"/>
            <a:pathLst>
              <a:path h="4468363" w="4888571">
                <a:moveTo>
                  <a:pt x="0" y="0"/>
                </a:moveTo>
                <a:lnTo>
                  <a:pt x="4888571" y="0"/>
                </a:lnTo>
                <a:lnTo>
                  <a:pt x="4888571" y="4468363"/>
                </a:lnTo>
                <a:lnTo>
                  <a:pt x="0" y="4468363"/>
                </a:lnTo>
                <a:lnTo>
                  <a:pt x="0" y="0"/>
                </a:lnTo>
                <a:close/>
              </a:path>
            </a:pathLst>
          </a:custGeom>
          <a:blipFill>
            <a:blip r:embed="rId3"/>
            <a:stretch>
              <a:fillRect l="-35200" t="0" r="-30774" b="0"/>
            </a:stretch>
          </a:blipFill>
        </p:spPr>
      </p:sp>
      <p:sp>
        <p:nvSpPr>
          <p:cNvPr name="Freeform 4" id="4"/>
          <p:cNvSpPr/>
          <p:nvPr/>
        </p:nvSpPr>
        <p:spPr>
          <a:xfrm flipH="false" flipV="false" rot="0">
            <a:off x="6484308" y="3910844"/>
            <a:ext cx="5319385" cy="4468363"/>
          </a:xfrm>
          <a:custGeom>
            <a:avLst/>
            <a:gdLst/>
            <a:ahLst/>
            <a:cxnLst/>
            <a:rect r="r" b="b" t="t" l="l"/>
            <a:pathLst>
              <a:path h="4468363" w="5319385">
                <a:moveTo>
                  <a:pt x="0" y="0"/>
                </a:moveTo>
                <a:lnTo>
                  <a:pt x="5319384" y="0"/>
                </a:lnTo>
                <a:lnTo>
                  <a:pt x="5319384" y="4468363"/>
                </a:lnTo>
                <a:lnTo>
                  <a:pt x="0" y="4468363"/>
                </a:lnTo>
                <a:lnTo>
                  <a:pt x="0" y="0"/>
                </a:lnTo>
                <a:close/>
              </a:path>
            </a:pathLst>
          </a:custGeom>
          <a:blipFill>
            <a:blip r:embed="rId4"/>
            <a:stretch>
              <a:fillRect l="0" t="-1632" r="0" b="0"/>
            </a:stretch>
          </a:blipFill>
        </p:spPr>
      </p:sp>
      <p:sp>
        <p:nvSpPr>
          <p:cNvPr name="TextBox 5" id="5"/>
          <p:cNvSpPr txBox="true"/>
          <p:nvPr/>
        </p:nvSpPr>
        <p:spPr>
          <a:xfrm rot="0">
            <a:off x="0" y="2813402"/>
            <a:ext cx="5385540" cy="872387"/>
          </a:xfrm>
          <a:prstGeom prst="rect">
            <a:avLst/>
          </a:prstGeom>
        </p:spPr>
        <p:txBody>
          <a:bodyPr anchor="t" rtlCol="false" tIns="0" lIns="0" bIns="0" rIns="0">
            <a:spAutoFit/>
          </a:bodyPr>
          <a:lstStyle/>
          <a:p>
            <a:pPr algn="ctr">
              <a:lnSpc>
                <a:spcPts val="3359"/>
              </a:lnSpc>
              <a:spcBef>
                <a:spcPct val="0"/>
              </a:spcBef>
            </a:pPr>
            <a:r>
              <a:rPr lang="en-US" sz="2399">
                <a:solidFill>
                  <a:srgbClr val="B95210"/>
                </a:solidFill>
                <a:latin typeface="Copperplate Gothic 32 AB"/>
                <a:ea typeface="Copperplate Gothic 32 AB"/>
                <a:cs typeface="Copperplate Gothic 32 AB"/>
                <a:sym typeface="Copperplate Gothic 32 AB"/>
              </a:rPr>
              <a:t>Game Grid and Tile Management</a:t>
            </a:r>
          </a:p>
        </p:txBody>
      </p:sp>
      <p:sp>
        <p:nvSpPr>
          <p:cNvPr name="TextBox 6" id="6"/>
          <p:cNvSpPr txBox="true"/>
          <p:nvPr/>
        </p:nvSpPr>
        <p:spPr>
          <a:xfrm rot="0">
            <a:off x="4162054" y="485804"/>
            <a:ext cx="9963892" cy="971492"/>
          </a:xfrm>
          <a:prstGeom prst="rect">
            <a:avLst/>
          </a:prstGeom>
        </p:spPr>
        <p:txBody>
          <a:bodyPr anchor="t" rtlCol="false" tIns="0" lIns="0" bIns="0" rIns="0">
            <a:spAutoFit/>
          </a:bodyPr>
          <a:lstStyle/>
          <a:p>
            <a:pPr algn="ctr">
              <a:lnSpc>
                <a:spcPts val="7878"/>
              </a:lnSpc>
            </a:pPr>
            <a:r>
              <a:rPr lang="en-US" sz="5627">
                <a:solidFill>
                  <a:srgbClr val="B95210"/>
                </a:solidFill>
                <a:latin typeface="Archivo Black"/>
                <a:ea typeface="Archivo Black"/>
                <a:cs typeface="Archivo Black"/>
                <a:sym typeface="Archivo Black"/>
              </a:rPr>
              <a:t>HIGH-LEVEL APPROACH</a:t>
            </a:r>
          </a:p>
        </p:txBody>
      </p:sp>
      <p:sp>
        <p:nvSpPr>
          <p:cNvPr name="TextBox 7" id="7"/>
          <p:cNvSpPr txBox="true"/>
          <p:nvPr/>
        </p:nvSpPr>
        <p:spPr>
          <a:xfrm rot="0">
            <a:off x="7171704" y="2843882"/>
            <a:ext cx="3944593" cy="453339"/>
          </a:xfrm>
          <a:prstGeom prst="rect">
            <a:avLst/>
          </a:prstGeom>
        </p:spPr>
        <p:txBody>
          <a:bodyPr anchor="t" rtlCol="false" tIns="0" lIns="0" bIns="0" rIns="0">
            <a:spAutoFit/>
          </a:bodyPr>
          <a:lstStyle/>
          <a:p>
            <a:pPr algn="ctr">
              <a:lnSpc>
                <a:spcPts val="3359"/>
              </a:lnSpc>
              <a:spcBef>
                <a:spcPct val="0"/>
              </a:spcBef>
            </a:pPr>
            <a:r>
              <a:rPr lang="en-US" sz="2399">
                <a:solidFill>
                  <a:srgbClr val="B95210"/>
                </a:solidFill>
                <a:latin typeface="Copperplate Gothic 32 AB"/>
                <a:ea typeface="Copperplate Gothic 32 AB"/>
                <a:cs typeface="Copperplate Gothic 32 AB"/>
                <a:sym typeface="Copperplate Gothic 32 AB"/>
              </a:rPr>
              <a:t>Tile Movement Logic</a:t>
            </a:r>
          </a:p>
        </p:txBody>
      </p:sp>
      <p:sp>
        <p:nvSpPr>
          <p:cNvPr name="TextBox 8" id="8"/>
          <p:cNvSpPr txBox="true"/>
          <p:nvPr/>
        </p:nvSpPr>
        <p:spPr>
          <a:xfrm rot="0">
            <a:off x="13255759" y="2813402"/>
            <a:ext cx="3859566" cy="453339"/>
          </a:xfrm>
          <a:prstGeom prst="rect">
            <a:avLst/>
          </a:prstGeom>
        </p:spPr>
        <p:txBody>
          <a:bodyPr anchor="t" rtlCol="false" tIns="0" lIns="0" bIns="0" rIns="0">
            <a:spAutoFit/>
          </a:bodyPr>
          <a:lstStyle/>
          <a:p>
            <a:pPr algn="ctr">
              <a:lnSpc>
                <a:spcPts val="3359"/>
              </a:lnSpc>
              <a:spcBef>
                <a:spcPct val="0"/>
              </a:spcBef>
            </a:pPr>
            <a:r>
              <a:rPr lang="en-US" sz="2399">
                <a:solidFill>
                  <a:srgbClr val="B95210"/>
                </a:solidFill>
                <a:latin typeface="Copperplate Gothic 32 AB"/>
                <a:ea typeface="Copperplate Gothic 32 AB"/>
                <a:cs typeface="Copperplate Gothic 32 AB"/>
                <a:sym typeface="Copperplate Gothic 32 AB"/>
              </a:rPr>
              <a:t>Check for Game Win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sp>
        <p:nvSpPr>
          <p:cNvPr name="Freeform 2" id="2"/>
          <p:cNvSpPr/>
          <p:nvPr/>
        </p:nvSpPr>
        <p:spPr>
          <a:xfrm flipH="false" flipV="false" rot="0">
            <a:off x="9534037" y="2505941"/>
            <a:ext cx="648266" cy="648266"/>
          </a:xfrm>
          <a:custGeom>
            <a:avLst/>
            <a:gdLst/>
            <a:ahLst/>
            <a:cxnLst/>
            <a:rect r="r" b="b" t="t" l="l"/>
            <a:pathLst>
              <a:path h="648266" w="648266">
                <a:moveTo>
                  <a:pt x="0" y="0"/>
                </a:moveTo>
                <a:lnTo>
                  <a:pt x="648266" y="0"/>
                </a:lnTo>
                <a:lnTo>
                  <a:pt x="648266" y="648266"/>
                </a:lnTo>
                <a:lnTo>
                  <a:pt x="0" y="648266"/>
                </a:lnTo>
                <a:lnTo>
                  <a:pt x="0" y="0"/>
                </a:lnTo>
                <a:close/>
              </a:path>
            </a:pathLst>
          </a:custGeom>
          <a:blipFill>
            <a:blip r:embed="rId2"/>
            <a:stretch>
              <a:fillRect l="0" t="0" r="0" b="0"/>
            </a:stretch>
          </a:blipFill>
        </p:spPr>
      </p:sp>
      <p:sp>
        <p:nvSpPr>
          <p:cNvPr name="Freeform 3" id="3"/>
          <p:cNvSpPr/>
          <p:nvPr/>
        </p:nvSpPr>
        <p:spPr>
          <a:xfrm flipH="false" flipV="false" rot="0">
            <a:off x="4715346" y="2484597"/>
            <a:ext cx="618490" cy="618490"/>
          </a:xfrm>
          <a:custGeom>
            <a:avLst/>
            <a:gdLst/>
            <a:ahLst/>
            <a:cxnLst/>
            <a:rect r="r" b="b" t="t" l="l"/>
            <a:pathLst>
              <a:path h="618490" w="618490">
                <a:moveTo>
                  <a:pt x="0" y="0"/>
                </a:moveTo>
                <a:lnTo>
                  <a:pt x="618490" y="0"/>
                </a:lnTo>
                <a:lnTo>
                  <a:pt x="618490" y="618491"/>
                </a:lnTo>
                <a:lnTo>
                  <a:pt x="0" y="618491"/>
                </a:lnTo>
                <a:lnTo>
                  <a:pt x="0" y="0"/>
                </a:lnTo>
                <a:close/>
              </a:path>
            </a:pathLst>
          </a:custGeom>
          <a:blipFill>
            <a:blip r:embed="rId3"/>
            <a:stretch>
              <a:fillRect l="0" t="0" r="0" b="0"/>
            </a:stretch>
          </a:blipFill>
        </p:spPr>
      </p:sp>
      <p:sp>
        <p:nvSpPr>
          <p:cNvPr name="Freeform 4" id="4"/>
          <p:cNvSpPr/>
          <p:nvPr/>
        </p:nvSpPr>
        <p:spPr>
          <a:xfrm flipH="false" flipV="false" rot="0">
            <a:off x="14395615" y="2461277"/>
            <a:ext cx="678042" cy="678042"/>
          </a:xfrm>
          <a:custGeom>
            <a:avLst/>
            <a:gdLst/>
            <a:ahLst/>
            <a:cxnLst/>
            <a:rect r="r" b="b" t="t" l="l"/>
            <a:pathLst>
              <a:path h="678042" w="678042">
                <a:moveTo>
                  <a:pt x="0" y="0"/>
                </a:moveTo>
                <a:lnTo>
                  <a:pt x="678042" y="0"/>
                </a:lnTo>
                <a:lnTo>
                  <a:pt x="678042" y="678042"/>
                </a:lnTo>
                <a:lnTo>
                  <a:pt x="0" y="678042"/>
                </a:lnTo>
                <a:lnTo>
                  <a:pt x="0" y="0"/>
                </a:lnTo>
                <a:close/>
              </a:path>
            </a:pathLst>
          </a:custGeom>
          <a:blipFill>
            <a:blip r:embed="rId4"/>
            <a:stretch>
              <a:fillRect l="0" t="0" r="0" b="0"/>
            </a:stretch>
          </a:blipFill>
        </p:spPr>
      </p:sp>
      <p:sp>
        <p:nvSpPr>
          <p:cNvPr name="Freeform 5" id="5"/>
          <p:cNvSpPr/>
          <p:nvPr/>
        </p:nvSpPr>
        <p:spPr>
          <a:xfrm flipH="false" flipV="false" rot="0">
            <a:off x="14734636" y="5615508"/>
            <a:ext cx="618490" cy="618490"/>
          </a:xfrm>
          <a:custGeom>
            <a:avLst/>
            <a:gdLst/>
            <a:ahLst/>
            <a:cxnLst/>
            <a:rect r="r" b="b" t="t" l="l"/>
            <a:pathLst>
              <a:path h="618490" w="618490">
                <a:moveTo>
                  <a:pt x="0" y="0"/>
                </a:moveTo>
                <a:lnTo>
                  <a:pt x="618490" y="0"/>
                </a:lnTo>
                <a:lnTo>
                  <a:pt x="618490" y="618490"/>
                </a:lnTo>
                <a:lnTo>
                  <a:pt x="0" y="618490"/>
                </a:lnTo>
                <a:lnTo>
                  <a:pt x="0" y="0"/>
                </a:lnTo>
                <a:close/>
              </a:path>
            </a:pathLst>
          </a:custGeom>
          <a:blipFill>
            <a:blip r:embed="rId5"/>
            <a:stretch>
              <a:fillRect l="0" t="0" r="0" b="0"/>
            </a:stretch>
          </a:blipFill>
        </p:spPr>
      </p:sp>
      <p:sp>
        <p:nvSpPr>
          <p:cNvPr name="Freeform 6" id="6"/>
          <p:cNvSpPr/>
          <p:nvPr/>
        </p:nvSpPr>
        <p:spPr>
          <a:xfrm flipH="false" flipV="false" rot="0">
            <a:off x="11005104" y="5548064"/>
            <a:ext cx="685934" cy="685934"/>
          </a:xfrm>
          <a:custGeom>
            <a:avLst/>
            <a:gdLst/>
            <a:ahLst/>
            <a:cxnLst/>
            <a:rect r="r" b="b" t="t" l="l"/>
            <a:pathLst>
              <a:path h="685934" w="685934">
                <a:moveTo>
                  <a:pt x="0" y="0"/>
                </a:moveTo>
                <a:lnTo>
                  <a:pt x="685934" y="0"/>
                </a:lnTo>
                <a:lnTo>
                  <a:pt x="685934" y="685934"/>
                </a:lnTo>
                <a:lnTo>
                  <a:pt x="0" y="685934"/>
                </a:lnTo>
                <a:lnTo>
                  <a:pt x="0" y="0"/>
                </a:lnTo>
                <a:close/>
              </a:path>
            </a:pathLst>
          </a:custGeom>
          <a:blipFill>
            <a:blip r:embed="rId6"/>
            <a:stretch>
              <a:fillRect l="0" t="0" r="0" b="0"/>
            </a:stretch>
          </a:blipFill>
        </p:spPr>
      </p:sp>
      <p:sp>
        <p:nvSpPr>
          <p:cNvPr name="Freeform 7" id="7"/>
          <p:cNvSpPr/>
          <p:nvPr/>
        </p:nvSpPr>
        <p:spPr>
          <a:xfrm flipH="false" flipV="false" rot="0">
            <a:off x="5824212" y="5590920"/>
            <a:ext cx="716843" cy="716843"/>
          </a:xfrm>
          <a:custGeom>
            <a:avLst/>
            <a:gdLst/>
            <a:ahLst/>
            <a:cxnLst/>
            <a:rect r="r" b="b" t="t" l="l"/>
            <a:pathLst>
              <a:path h="716843" w="716843">
                <a:moveTo>
                  <a:pt x="0" y="0"/>
                </a:moveTo>
                <a:lnTo>
                  <a:pt x="716842" y="0"/>
                </a:lnTo>
                <a:lnTo>
                  <a:pt x="716842" y="716842"/>
                </a:lnTo>
                <a:lnTo>
                  <a:pt x="0" y="716842"/>
                </a:lnTo>
                <a:lnTo>
                  <a:pt x="0" y="0"/>
                </a:lnTo>
                <a:close/>
              </a:path>
            </a:pathLst>
          </a:custGeom>
          <a:blipFill>
            <a:blip r:embed="rId7"/>
            <a:stretch>
              <a:fillRect l="0" t="0" r="0" b="0"/>
            </a:stretch>
          </a:blipFill>
        </p:spPr>
      </p:sp>
      <p:sp>
        <p:nvSpPr>
          <p:cNvPr name="Freeform 8" id="8"/>
          <p:cNvSpPr/>
          <p:nvPr/>
        </p:nvSpPr>
        <p:spPr>
          <a:xfrm flipH="false" flipV="false" rot="0">
            <a:off x="670279" y="5590920"/>
            <a:ext cx="667666" cy="667666"/>
          </a:xfrm>
          <a:custGeom>
            <a:avLst/>
            <a:gdLst/>
            <a:ahLst/>
            <a:cxnLst/>
            <a:rect r="r" b="b" t="t" l="l"/>
            <a:pathLst>
              <a:path h="667666" w="667666">
                <a:moveTo>
                  <a:pt x="0" y="0"/>
                </a:moveTo>
                <a:lnTo>
                  <a:pt x="667666" y="0"/>
                </a:lnTo>
                <a:lnTo>
                  <a:pt x="667666" y="667666"/>
                </a:lnTo>
                <a:lnTo>
                  <a:pt x="0" y="667666"/>
                </a:lnTo>
                <a:lnTo>
                  <a:pt x="0" y="0"/>
                </a:lnTo>
                <a:close/>
              </a:path>
            </a:pathLst>
          </a:custGeom>
          <a:blipFill>
            <a:blip r:embed="rId8"/>
            <a:stretch>
              <a:fillRect l="0" t="0" r="0" b="0"/>
            </a:stretch>
          </a:blipFill>
        </p:spPr>
      </p:sp>
      <p:sp>
        <p:nvSpPr>
          <p:cNvPr name="Freeform 9" id="9"/>
          <p:cNvSpPr/>
          <p:nvPr/>
        </p:nvSpPr>
        <p:spPr>
          <a:xfrm flipH="false" flipV="false" rot="0">
            <a:off x="812768" y="2520829"/>
            <a:ext cx="636124" cy="636124"/>
          </a:xfrm>
          <a:custGeom>
            <a:avLst/>
            <a:gdLst/>
            <a:ahLst/>
            <a:cxnLst/>
            <a:rect r="r" b="b" t="t" l="l"/>
            <a:pathLst>
              <a:path h="636124" w="636124">
                <a:moveTo>
                  <a:pt x="0" y="0"/>
                </a:moveTo>
                <a:lnTo>
                  <a:pt x="636124" y="0"/>
                </a:lnTo>
                <a:lnTo>
                  <a:pt x="636124" y="636125"/>
                </a:lnTo>
                <a:lnTo>
                  <a:pt x="0" y="636125"/>
                </a:lnTo>
                <a:lnTo>
                  <a:pt x="0" y="0"/>
                </a:lnTo>
                <a:close/>
              </a:path>
            </a:pathLst>
          </a:custGeom>
          <a:blipFill>
            <a:blip r:embed="rId9"/>
            <a:stretch>
              <a:fillRect l="0" t="0" r="0" b="0"/>
            </a:stretch>
          </a:blipFill>
        </p:spPr>
      </p:sp>
      <p:sp>
        <p:nvSpPr>
          <p:cNvPr name="Freeform 10" id="10"/>
          <p:cNvSpPr/>
          <p:nvPr/>
        </p:nvSpPr>
        <p:spPr>
          <a:xfrm flipH="false" flipV="false" rot="0">
            <a:off x="5024257" y="8104796"/>
            <a:ext cx="757911" cy="757911"/>
          </a:xfrm>
          <a:custGeom>
            <a:avLst/>
            <a:gdLst/>
            <a:ahLst/>
            <a:cxnLst/>
            <a:rect r="r" b="b" t="t" l="l"/>
            <a:pathLst>
              <a:path h="757911" w="757911">
                <a:moveTo>
                  <a:pt x="0" y="0"/>
                </a:moveTo>
                <a:lnTo>
                  <a:pt x="757910" y="0"/>
                </a:lnTo>
                <a:lnTo>
                  <a:pt x="757910" y="757910"/>
                </a:lnTo>
                <a:lnTo>
                  <a:pt x="0" y="757910"/>
                </a:lnTo>
                <a:lnTo>
                  <a:pt x="0" y="0"/>
                </a:lnTo>
                <a:close/>
              </a:path>
            </a:pathLst>
          </a:custGeom>
          <a:blipFill>
            <a:blip r:embed="rId10"/>
            <a:stretch>
              <a:fillRect l="0" t="0" r="0" b="0"/>
            </a:stretch>
          </a:blipFill>
        </p:spPr>
      </p:sp>
      <p:sp>
        <p:nvSpPr>
          <p:cNvPr name="Freeform 11" id="11"/>
          <p:cNvSpPr/>
          <p:nvPr/>
        </p:nvSpPr>
        <p:spPr>
          <a:xfrm flipH="false" flipV="false" rot="0">
            <a:off x="10268028" y="8033699"/>
            <a:ext cx="618490" cy="618490"/>
          </a:xfrm>
          <a:custGeom>
            <a:avLst/>
            <a:gdLst/>
            <a:ahLst/>
            <a:cxnLst/>
            <a:rect r="r" b="b" t="t" l="l"/>
            <a:pathLst>
              <a:path h="618490" w="618490">
                <a:moveTo>
                  <a:pt x="0" y="0"/>
                </a:moveTo>
                <a:lnTo>
                  <a:pt x="618490" y="0"/>
                </a:lnTo>
                <a:lnTo>
                  <a:pt x="618490" y="618490"/>
                </a:lnTo>
                <a:lnTo>
                  <a:pt x="0" y="618490"/>
                </a:lnTo>
                <a:lnTo>
                  <a:pt x="0" y="0"/>
                </a:lnTo>
                <a:close/>
              </a:path>
            </a:pathLst>
          </a:custGeom>
          <a:blipFill>
            <a:blip r:embed="rId11"/>
            <a:stretch>
              <a:fillRect l="0" t="0" r="0" b="0"/>
            </a:stretch>
          </a:blipFill>
        </p:spPr>
      </p:sp>
      <p:sp>
        <p:nvSpPr>
          <p:cNvPr name="TextBox 12" id="12"/>
          <p:cNvSpPr txBox="true"/>
          <p:nvPr/>
        </p:nvSpPr>
        <p:spPr>
          <a:xfrm rot="0">
            <a:off x="1534617" y="2429741"/>
            <a:ext cx="1313829" cy="694690"/>
          </a:xfrm>
          <a:prstGeom prst="rect">
            <a:avLst/>
          </a:prstGeom>
        </p:spPr>
        <p:txBody>
          <a:bodyPr anchor="t" rtlCol="false" tIns="0" lIns="0" bIns="0" rIns="0">
            <a:spAutoFit/>
          </a:bodyPr>
          <a:lstStyle/>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Project </a:t>
            </a:r>
          </a:p>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Setup</a:t>
            </a:r>
          </a:p>
        </p:txBody>
      </p:sp>
      <p:sp>
        <p:nvSpPr>
          <p:cNvPr name="TextBox 13" id="13"/>
          <p:cNvSpPr txBox="true"/>
          <p:nvPr/>
        </p:nvSpPr>
        <p:spPr>
          <a:xfrm rot="0">
            <a:off x="5424203" y="2462263"/>
            <a:ext cx="2010862" cy="694690"/>
          </a:xfrm>
          <a:prstGeom prst="rect">
            <a:avLst/>
          </a:prstGeom>
        </p:spPr>
        <p:txBody>
          <a:bodyPr anchor="t" rtlCol="false" tIns="0" lIns="0" bIns="0" rIns="0">
            <a:spAutoFit/>
          </a:bodyPr>
          <a:lstStyle/>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Create HTML</a:t>
            </a:r>
          </a:p>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 Structure</a:t>
            </a:r>
          </a:p>
        </p:txBody>
      </p:sp>
      <p:sp>
        <p:nvSpPr>
          <p:cNvPr name="TextBox 14" id="14"/>
          <p:cNvSpPr txBox="true"/>
          <p:nvPr/>
        </p:nvSpPr>
        <p:spPr>
          <a:xfrm rot="0">
            <a:off x="10268028" y="2444629"/>
            <a:ext cx="2413086" cy="694690"/>
          </a:xfrm>
          <a:prstGeom prst="rect">
            <a:avLst/>
          </a:prstGeom>
        </p:spPr>
        <p:txBody>
          <a:bodyPr anchor="t" rtlCol="false" tIns="0" lIns="0" bIns="0" rIns="0">
            <a:spAutoFit/>
          </a:bodyPr>
          <a:lstStyle/>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CSS Layout and</a:t>
            </a:r>
          </a:p>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 Styling</a:t>
            </a:r>
          </a:p>
        </p:txBody>
      </p:sp>
      <p:sp>
        <p:nvSpPr>
          <p:cNvPr name="TextBox 15" id="15"/>
          <p:cNvSpPr txBox="true"/>
          <p:nvPr/>
        </p:nvSpPr>
        <p:spPr>
          <a:xfrm rot="0">
            <a:off x="15159382" y="2419769"/>
            <a:ext cx="2252352" cy="694690"/>
          </a:xfrm>
          <a:prstGeom prst="rect">
            <a:avLst/>
          </a:prstGeom>
        </p:spPr>
        <p:txBody>
          <a:bodyPr anchor="t" rtlCol="false" tIns="0" lIns="0" bIns="0" rIns="0">
            <a:spAutoFit/>
          </a:bodyPr>
          <a:lstStyle/>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JavaScript for</a:t>
            </a:r>
          </a:p>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 Game Logic</a:t>
            </a:r>
          </a:p>
        </p:txBody>
      </p:sp>
      <p:sp>
        <p:nvSpPr>
          <p:cNvPr name="TextBox 16" id="16"/>
          <p:cNvSpPr txBox="true"/>
          <p:nvPr/>
        </p:nvSpPr>
        <p:spPr>
          <a:xfrm rot="0">
            <a:off x="6617222" y="5471864"/>
            <a:ext cx="1635686" cy="694690"/>
          </a:xfrm>
          <a:prstGeom prst="rect">
            <a:avLst/>
          </a:prstGeom>
        </p:spPr>
        <p:txBody>
          <a:bodyPr anchor="t" rtlCol="false" tIns="0" lIns="0" bIns="0" rIns="0">
            <a:spAutoFit/>
          </a:bodyPr>
          <a:lstStyle/>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Game Over</a:t>
            </a:r>
          </a:p>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 &amp; Restart</a:t>
            </a:r>
          </a:p>
        </p:txBody>
      </p:sp>
      <p:sp>
        <p:nvSpPr>
          <p:cNvPr name="TextBox 17" id="17"/>
          <p:cNvSpPr txBox="true"/>
          <p:nvPr/>
        </p:nvSpPr>
        <p:spPr>
          <a:xfrm rot="0">
            <a:off x="6182633" y="7974796"/>
            <a:ext cx="2278623" cy="694690"/>
          </a:xfrm>
          <a:prstGeom prst="rect">
            <a:avLst/>
          </a:prstGeom>
        </p:spPr>
        <p:txBody>
          <a:bodyPr anchor="t" rtlCol="false" tIns="0" lIns="0" bIns="0" rIns="0">
            <a:spAutoFit/>
          </a:bodyPr>
          <a:lstStyle/>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Final Testing </a:t>
            </a:r>
          </a:p>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and Debugging</a:t>
            </a:r>
          </a:p>
        </p:txBody>
      </p:sp>
      <p:sp>
        <p:nvSpPr>
          <p:cNvPr name="AutoShape 18" id="18"/>
          <p:cNvSpPr/>
          <p:nvPr/>
        </p:nvSpPr>
        <p:spPr>
          <a:xfrm flipV="true">
            <a:off x="2848446" y="2793842"/>
            <a:ext cx="1866900" cy="21344"/>
          </a:xfrm>
          <a:prstGeom prst="line">
            <a:avLst/>
          </a:prstGeom>
          <a:ln cap="flat" w="38100">
            <a:solidFill>
              <a:srgbClr val="000000"/>
            </a:solidFill>
            <a:prstDash val="solid"/>
            <a:headEnd type="none" len="sm" w="sm"/>
            <a:tailEnd type="arrow" len="sm" w="med"/>
          </a:ln>
        </p:spPr>
      </p:sp>
      <p:sp>
        <p:nvSpPr>
          <p:cNvPr name="AutoShape 19" id="19"/>
          <p:cNvSpPr/>
          <p:nvPr/>
        </p:nvSpPr>
        <p:spPr>
          <a:xfrm flipV="true">
            <a:off x="7435065" y="2832433"/>
            <a:ext cx="2098972" cy="15275"/>
          </a:xfrm>
          <a:prstGeom prst="line">
            <a:avLst/>
          </a:prstGeom>
          <a:ln cap="flat" w="38100">
            <a:solidFill>
              <a:srgbClr val="000000"/>
            </a:solidFill>
            <a:prstDash val="solid"/>
            <a:headEnd type="none" len="sm" w="sm"/>
            <a:tailEnd type="arrow" len="sm" w="med"/>
          </a:ln>
        </p:spPr>
      </p:sp>
      <p:sp>
        <p:nvSpPr>
          <p:cNvPr name="AutoShape 20" id="20"/>
          <p:cNvSpPr/>
          <p:nvPr/>
        </p:nvSpPr>
        <p:spPr>
          <a:xfrm flipV="true">
            <a:off x="12681115" y="2805214"/>
            <a:ext cx="1714500" cy="24860"/>
          </a:xfrm>
          <a:prstGeom prst="line">
            <a:avLst/>
          </a:prstGeom>
          <a:ln cap="flat" w="38100">
            <a:solidFill>
              <a:srgbClr val="000000"/>
            </a:solidFill>
            <a:prstDash val="solid"/>
            <a:headEnd type="none" len="sm" w="sm"/>
            <a:tailEnd type="arrow" len="sm" w="med"/>
          </a:ln>
        </p:spPr>
      </p:sp>
      <p:sp>
        <p:nvSpPr>
          <p:cNvPr name="AutoShape 21" id="21"/>
          <p:cNvSpPr/>
          <p:nvPr/>
        </p:nvSpPr>
        <p:spPr>
          <a:xfrm>
            <a:off x="16285558" y="3114459"/>
            <a:ext cx="0" cy="2593081"/>
          </a:xfrm>
          <a:prstGeom prst="line">
            <a:avLst/>
          </a:prstGeom>
          <a:ln cap="flat" w="38100">
            <a:solidFill>
              <a:srgbClr val="000000"/>
            </a:solidFill>
            <a:prstDash val="solid"/>
            <a:headEnd type="none" len="sm" w="sm"/>
            <a:tailEnd type="arrow" len="sm" w="med"/>
          </a:ln>
        </p:spPr>
      </p:sp>
      <p:sp>
        <p:nvSpPr>
          <p:cNvPr name="AutoShape 22" id="22"/>
          <p:cNvSpPr/>
          <p:nvPr/>
        </p:nvSpPr>
        <p:spPr>
          <a:xfrm flipH="true">
            <a:off x="13758218" y="5924753"/>
            <a:ext cx="976417" cy="0"/>
          </a:xfrm>
          <a:prstGeom prst="line">
            <a:avLst/>
          </a:prstGeom>
          <a:ln cap="flat" w="38100">
            <a:solidFill>
              <a:srgbClr val="000000"/>
            </a:solidFill>
            <a:prstDash val="solid"/>
            <a:headEnd type="none" len="sm" w="sm"/>
            <a:tailEnd type="arrow" len="sm" w="med"/>
          </a:ln>
        </p:spPr>
      </p:sp>
      <p:sp>
        <p:nvSpPr>
          <p:cNvPr name="AutoShape 23" id="23"/>
          <p:cNvSpPr/>
          <p:nvPr/>
        </p:nvSpPr>
        <p:spPr>
          <a:xfrm flipH="true" flipV="true">
            <a:off x="8252908" y="5857309"/>
            <a:ext cx="2752196" cy="33722"/>
          </a:xfrm>
          <a:prstGeom prst="line">
            <a:avLst/>
          </a:prstGeom>
          <a:ln cap="flat" w="38100">
            <a:solidFill>
              <a:srgbClr val="000000"/>
            </a:solidFill>
            <a:prstDash val="solid"/>
            <a:headEnd type="none" len="sm" w="sm"/>
            <a:tailEnd type="arrow" len="sm" w="med"/>
          </a:ln>
        </p:spPr>
      </p:sp>
      <p:sp>
        <p:nvSpPr>
          <p:cNvPr name="AutoShape 24" id="24"/>
          <p:cNvSpPr/>
          <p:nvPr/>
        </p:nvSpPr>
        <p:spPr>
          <a:xfrm flipH="true">
            <a:off x="3404316" y="5949341"/>
            <a:ext cx="2419895" cy="0"/>
          </a:xfrm>
          <a:prstGeom prst="line">
            <a:avLst/>
          </a:prstGeom>
          <a:ln cap="flat" w="38100">
            <a:solidFill>
              <a:srgbClr val="000000"/>
            </a:solidFill>
            <a:prstDash val="solid"/>
            <a:headEnd type="none" len="sm" w="sm"/>
            <a:tailEnd type="arrow" len="sm" w="med"/>
          </a:ln>
        </p:spPr>
      </p:sp>
      <p:sp>
        <p:nvSpPr>
          <p:cNvPr name="AutoShape 25" id="25"/>
          <p:cNvSpPr/>
          <p:nvPr/>
        </p:nvSpPr>
        <p:spPr>
          <a:xfrm>
            <a:off x="2037297" y="6258586"/>
            <a:ext cx="0" cy="2244212"/>
          </a:xfrm>
          <a:prstGeom prst="line">
            <a:avLst/>
          </a:prstGeom>
          <a:ln cap="flat" w="38100">
            <a:solidFill>
              <a:srgbClr val="000000"/>
            </a:solidFill>
            <a:prstDash val="solid"/>
            <a:headEnd type="none" len="sm" w="sm"/>
            <a:tailEnd type="none" len="sm" w="sm"/>
          </a:ln>
        </p:spPr>
      </p:sp>
      <p:sp>
        <p:nvSpPr>
          <p:cNvPr name="AutoShape 26" id="26"/>
          <p:cNvSpPr/>
          <p:nvPr/>
        </p:nvSpPr>
        <p:spPr>
          <a:xfrm flipV="true">
            <a:off x="2037297" y="8483751"/>
            <a:ext cx="2986959" cy="0"/>
          </a:xfrm>
          <a:prstGeom prst="line">
            <a:avLst/>
          </a:prstGeom>
          <a:ln cap="flat" w="38100">
            <a:solidFill>
              <a:srgbClr val="000000"/>
            </a:solidFill>
            <a:prstDash val="solid"/>
            <a:headEnd type="none" len="sm" w="sm"/>
            <a:tailEnd type="arrow" len="sm" w="med"/>
          </a:ln>
        </p:spPr>
      </p:sp>
      <p:sp>
        <p:nvSpPr>
          <p:cNvPr name="AutoShape 27" id="27"/>
          <p:cNvSpPr/>
          <p:nvPr/>
        </p:nvSpPr>
        <p:spPr>
          <a:xfrm flipV="true">
            <a:off x="8461256" y="8345472"/>
            <a:ext cx="1806772" cy="14769"/>
          </a:xfrm>
          <a:prstGeom prst="line">
            <a:avLst/>
          </a:prstGeom>
          <a:ln cap="flat" w="38100">
            <a:solidFill>
              <a:srgbClr val="000000"/>
            </a:solidFill>
            <a:prstDash val="solid"/>
            <a:headEnd type="none" len="sm" w="sm"/>
            <a:tailEnd type="arrow" len="sm" w="med"/>
          </a:ln>
        </p:spPr>
      </p:sp>
      <p:pic>
        <p:nvPicPr>
          <p:cNvPr name="Picture 28" id="28"/>
          <p:cNvPicPr>
            <a:picLocks noChangeAspect="true"/>
          </p:cNvPicPr>
          <p:nvPr/>
        </p:nvPicPr>
        <p:blipFill>
          <a:blip r:embed="rId12"/>
          <a:srcRect l="0" t="0" r="0" b="0"/>
          <a:stretch>
            <a:fillRect/>
          </a:stretch>
        </p:blipFill>
        <p:spPr>
          <a:xfrm flipH="false" flipV="false" rot="0">
            <a:off x="15353126" y="6697089"/>
            <a:ext cx="2834964" cy="3611419"/>
          </a:xfrm>
          <a:prstGeom prst="rect">
            <a:avLst/>
          </a:prstGeom>
        </p:spPr>
      </p:pic>
      <p:sp>
        <p:nvSpPr>
          <p:cNvPr name="TextBox 29" id="29"/>
          <p:cNvSpPr txBox="true"/>
          <p:nvPr/>
        </p:nvSpPr>
        <p:spPr>
          <a:xfrm rot="0">
            <a:off x="5291940" y="490252"/>
            <a:ext cx="7704120" cy="962596"/>
          </a:xfrm>
          <a:prstGeom prst="rect">
            <a:avLst/>
          </a:prstGeom>
        </p:spPr>
        <p:txBody>
          <a:bodyPr anchor="t" rtlCol="false" tIns="0" lIns="0" bIns="0" rIns="0">
            <a:spAutoFit/>
          </a:bodyPr>
          <a:lstStyle/>
          <a:p>
            <a:pPr algn="ctr">
              <a:lnSpc>
                <a:spcPts val="7840"/>
              </a:lnSpc>
            </a:pPr>
            <a:r>
              <a:rPr lang="en-US" sz="5600">
                <a:solidFill>
                  <a:srgbClr val="B95210"/>
                </a:solidFill>
                <a:latin typeface="Archivo Black"/>
                <a:ea typeface="Archivo Black"/>
                <a:cs typeface="Archivo Black"/>
                <a:sym typeface="Archivo Black"/>
              </a:rPr>
              <a:t>ROADMAP OF TASK</a:t>
            </a:r>
          </a:p>
        </p:txBody>
      </p:sp>
      <p:sp>
        <p:nvSpPr>
          <p:cNvPr name="TextBox 30" id="30"/>
          <p:cNvSpPr txBox="true"/>
          <p:nvPr/>
        </p:nvSpPr>
        <p:spPr>
          <a:xfrm rot="0">
            <a:off x="15403913" y="5631341"/>
            <a:ext cx="1763290" cy="730198"/>
          </a:xfrm>
          <a:prstGeom prst="rect">
            <a:avLst/>
          </a:prstGeom>
        </p:spPr>
        <p:txBody>
          <a:bodyPr anchor="t" rtlCol="false" tIns="0" lIns="0" bIns="0" rIns="0">
            <a:spAutoFit/>
          </a:bodyPr>
          <a:lstStyle/>
          <a:p>
            <a:pPr algn="ctr">
              <a:lnSpc>
                <a:spcPts val="2799"/>
              </a:lnSpc>
              <a:spcBef>
                <a:spcPct val="0"/>
              </a:spcBef>
            </a:pPr>
            <a:r>
              <a:rPr lang="en-US" sz="1999">
                <a:solidFill>
                  <a:srgbClr val="B95210"/>
                </a:solidFill>
                <a:latin typeface="Copperplate Gothic 32 AB"/>
                <a:ea typeface="Copperplate Gothic 32 AB"/>
                <a:cs typeface="Copperplate Gothic 32 AB"/>
                <a:sym typeface="Copperplate Gothic 32 AB"/>
              </a:rPr>
              <a:t>Game </a:t>
            </a:r>
          </a:p>
          <a:p>
            <a:pPr algn="ctr">
              <a:lnSpc>
                <a:spcPts val="2799"/>
              </a:lnSpc>
              <a:spcBef>
                <a:spcPct val="0"/>
              </a:spcBef>
            </a:pPr>
            <a:r>
              <a:rPr lang="en-US" sz="1999">
                <a:solidFill>
                  <a:srgbClr val="B95210"/>
                </a:solidFill>
                <a:latin typeface="Copperplate Gothic 32 AB"/>
                <a:ea typeface="Copperplate Gothic 32 AB"/>
                <a:cs typeface="Copperplate Gothic 32 AB"/>
                <a:sym typeface="Copperplate Gothic 32 AB"/>
              </a:rPr>
              <a:t>Mechanics </a:t>
            </a:r>
          </a:p>
        </p:txBody>
      </p:sp>
      <p:sp>
        <p:nvSpPr>
          <p:cNvPr name="TextBox 31" id="31"/>
          <p:cNvSpPr txBox="true"/>
          <p:nvPr/>
        </p:nvSpPr>
        <p:spPr>
          <a:xfrm rot="0">
            <a:off x="11604011" y="5539308"/>
            <a:ext cx="2154208" cy="694690"/>
          </a:xfrm>
          <a:prstGeom prst="rect">
            <a:avLst/>
          </a:prstGeom>
        </p:spPr>
        <p:txBody>
          <a:bodyPr anchor="t" rtlCol="false" tIns="0" lIns="0" bIns="0" rIns="0">
            <a:spAutoFit/>
          </a:bodyPr>
          <a:lstStyle/>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Handling</a:t>
            </a:r>
          </a:p>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 User Input</a:t>
            </a:r>
          </a:p>
        </p:txBody>
      </p:sp>
      <p:sp>
        <p:nvSpPr>
          <p:cNvPr name="TextBox 32" id="32"/>
          <p:cNvSpPr txBox="true"/>
          <p:nvPr/>
        </p:nvSpPr>
        <p:spPr>
          <a:xfrm rot="0">
            <a:off x="670279" y="5563896"/>
            <a:ext cx="2734037" cy="694690"/>
          </a:xfrm>
          <a:prstGeom prst="rect">
            <a:avLst/>
          </a:prstGeom>
        </p:spPr>
        <p:txBody>
          <a:bodyPr anchor="t" rtlCol="false" tIns="0" lIns="0" bIns="0" rIns="0">
            <a:spAutoFit/>
          </a:bodyPr>
          <a:lstStyle/>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Score and</a:t>
            </a:r>
          </a:p>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 UI Enhancements</a:t>
            </a:r>
          </a:p>
        </p:txBody>
      </p:sp>
      <p:sp>
        <p:nvSpPr>
          <p:cNvPr name="TextBox 33" id="33"/>
          <p:cNvSpPr txBox="true"/>
          <p:nvPr/>
        </p:nvSpPr>
        <p:spPr>
          <a:xfrm rot="0">
            <a:off x="11159651" y="8141483"/>
            <a:ext cx="1836410" cy="361315"/>
          </a:xfrm>
          <a:prstGeom prst="rect">
            <a:avLst/>
          </a:prstGeom>
        </p:spPr>
        <p:txBody>
          <a:bodyPr anchor="t" rtlCol="false" tIns="0" lIns="0" bIns="0" rIns="0">
            <a:spAutoFit/>
          </a:bodyPr>
          <a:lstStyle/>
          <a:p>
            <a:pPr algn="ctr">
              <a:lnSpc>
                <a:spcPts val="2659"/>
              </a:lnSpc>
              <a:spcBef>
                <a:spcPct val="0"/>
              </a:spcBef>
            </a:pPr>
            <a:r>
              <a:rPr lang="en-US" sz="1899">
                <a:solidFill>
                  <a:srgbClr val="B95210"/>
                </a:solidFill>
                <a:latin typeface="Copperplate Gothic 32 AB"/>
                <a:ea typeface="Copperplate Gothic 32 AB"/>
                <a:cs typeface="Copperplate Gothic 32 AB"/>
                <a:sym typeface="Copperplate Gothic 32 AB"/>
              </a:rPr>
              <a:t>Deployment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sp>
        <p:nvSpPr>
          <p:cNvPr name="Freeform 2" id="2"/>
          <p:cNvSpPr/>
          <p:nvPr/>
        </p:nvSpPr>
        <p:spPr>
          <a:xfrm flipH="false" flipV="false" rot="0">
            <a:off x="1657091" y="3042301"/>
            <a:ext cx="7111480" cy="5217465"/>
          </a:xfrm>
          <a:custGeom>
            <a:avLst/>
            <a:gdLst/>
            <a:ahLst/>
            <a:cxnLst/>
            <a:rect r="r" b="b" t="t" l="l"/>
            <a:pathLst>
              <a:path h="5217465" w="7111480">
                <a:moveTo>
                  <a:pt x="0" y="0"/>
                </a:moveTo>
                <a:lnTo>
                  <a:pt x="7111480" y="0"/>
                </a:lnTo>
                <a:lnTo>
                  <a:pt x="7111480" y="5217465"/>
                </a:lnTo>
                <a:lnTo>
                  <a:pt x="0" y="5217465"/>
                </a:lnTo>
                <a:lnTo>
                  <a:pt x="0" y="0"/>
                </a:lnTo>
                <a:close/>
              </a:path>
            </a:pathLst>
          </a:custGeom>
          <a:blipFill>
            <a:blip r:embed="rId2"/>
            <a:stretch>
              <a:fillRect l="-130" t="-7766" r="-130" b="0"/>
            </a:stretch>
          </a:blipFill>
        </p:spPr>
      </p:sp>
      <p:sp>
        <p:nvSpPr>
          <p:cNvPr name="Freeform 3" id="3"/>
          <p:cNvSpPr/>
          <p:nvPr/>
        </p:nvSpPr>
        <p:spPr>
          <a:xfrm flipH="false" flipV="false" rot="0">
            <a:off x="10349056" y="3042301"/>
            <a:ext cx="6409672" cy="5217465"/>
          </a:xfrm>
          <a:custGeom>
            <a:avLst/>
            <a:gdLst/>
            <a:ahLst/>
            <a:cxnLst/>
            <a:rect r="r" b="b" t="t" l="l"/>
            <a:pathLst>
              <a:path h="5217465" w="6409672">
                <a:moveTo>
                  <a:pt x="0" y="0"/>
                </a:moveTo>
                <a:lnTo>
                  <a:pt x="6409672" y="0"/>
                </a:lnTo>
                <a:lnTo>
                  <a:pt x="6409672" y="5217465"/>
                </a:lnTo>
                <a:lnTo>
                  <a:pt x="0" y="5217465"/>
                </a:lnTo>
                <a:lnTo>
                  <a:pt x="0" y="0"/>
                </a:lnTo>
                <a:close/>
              </a:path>
            </a:pathLst>
          </a:custGeom>
          <a:blipFill>
            <a:blip r:embed="rId3"/>
            <a:stretch>
              <a:fillRect l="-22436" t="0" r="-22459" b="0"/>
            </a:stretch>
          </a:blipFill>
        </p:spPr>
      </p:sp>
      <p:pic>
        <p:nvPicPr>
          <p:cNvPr name="Picture 4" id="4"/>
          <p:cNvPicPr>
            <a:picLocks noChangeAspect="true"/>
          </p:cNvPicPr>
          <p:nvPr/>
        </p:nvPicPr>
        <p:blipFill>
          <a:blip r:embed="rId4"/>
          <a:srcRect l="0" t="0" r="0" b="0"/>
          <a:stretch>
            <a:fillRect/>
          </a:stretch>
        </p:blipFill>
        <p:spPr>
          <a:xfrm flipH="false" flipV="false" rot="0">
            <a:off x="16571754" y="480876"/>
            <a:ext cx="1647590" cy="1095648"/>
          </a:xfrm>
          <a:prstGeom prst="rect">
            <a:avLst/>
          </a:prstGeom>
        </p:spPr>
      </p:pic>
      <p:sp>
        <p:nvSpPr>
          <p:cNvPr name="TextBox 5" id="5"/>
          <p:cNvSpPr txBox="true"/>
          <p:nvPr/>
        </p:nvSpPr>
        <p:spPr>
          <a:xfrm rot="0">
            <a:off x="6418180" y="914400"/>
            <a:ext cx="5451639" cy="962596"/>
          </a:xfrm>
          <a:prstGeom prst="rect">
            <a:avLst/>
          </a:prstGeom>
        </p:spPr>
        <p:txBody>
          <a:bodyPr anchor="t" rtlCol="false" tIns="0" lIns="0" bIns="0" rIns="0">
            <a:spAutoFit/>
          </a:bodyPr>
          <a:lstStyle/>
          <a:p>
            <a:pPr algn="ctr">
              <a:lnSpc>
                <a:spcPts val="7840"/>
              </a:lnSpc>
            </a:pPr>
            <a:r>
              <a:rPr lang="en-US" sz="5600">
                <a:solidFill>
                  <a:srgbClr val="B95210"/>
                </a:solidFill>
                <a:latin typeface="Archivo Black"/>
                <a:ea typeface="Archivo Black"/>
                <a:cs typeface="Archivo Black"/>
                <a:sym typeface="Archivo Black"/>
              </a:rPr>
              <a:t>SCREENSHOT</a:t>
            </a:r>
          </a:p>
        </p:txBody>
      </p:sp>
      <p:sp>
        <p:nvSpPr>
          <p:cNvPr name="TextBox 6" id="6"/>
          <p:cNvSpPr txBox="true"/>
          <p:nvPr/>
        </p:nvSpPr>
        <p:spPr>
          <a:xfrm rot="0">
            <a:off x="892451" y="8861525"/>
            <a:ext cx="16503098" cy="596751"/>
          </a:xfrm>
          <a:prstGeom prst="rect">
            <a:avLst/>
          </a:prstGeom>
        </p:spPr>
        <p:txBody>
          <a:bodyPr anchor="t" rtlCol="false" tIns="0" lIns="0" bIns="0" rIns="0">
            <a:spAutoFit/>
          </a:bodyPr>
          <a:lstStyle/>
          <a:p>
            <a:pPr algn="ctr">
              <a:lnSpc>
                <a:spcPts val="4384"/>
              </a:lnSpc>
            </a:pPr>
            <a:r>
              <a:rPr lang="en-US" sz="3131">
                <a:solidFill>
                  <a:srgbClr val="B95210"/>
                </a:solidFill>
                <a:latin typeface="Copperplate Gothic 32 AB Bold"/>
                <a:ea typeface="Copperplate Gothic 32 AB Bold"/>
                <a:cs typeface="Copperplate Gothic 32 AB Bold"/>
                <a:sym typeface="Copperplate Gothic 32 AB Bold"/>
              </a:rPr>
              <a:t>THIS SCREENSHOT SHOW THE DARK AND LIGHT THEME OF GAME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sp>
        <p:nvSpPr>
          <p:cNvPr name="Freeform 2" id="2"/>
          <p:cNvSpPr/>
          <p:nvPr/>
        </p:nvSpPr>
        <p:spPr>
          <a:xfrm flipH="false" flipV="false" rot="0">
            <a:off x="2948053" y="1739194"/>
            <a:ext cx="12391895" cy="5838685"/>
          </a:xfrm>
          <a:custGeom>
            <a:avLst/>
            <a:gdLst/>
            <a:ahLst/>
            <a:cxnLst/>
            <a:rect r="r" b="b" t="t" l="l"/>
            <a:pathLst>
              <a:path h="5838685" w="12391895">
                <a:moveTo>
                  <a:pt x="0" y="0"/>
                </a:moveTo>
                <a:lnTo>
                  <a:pt x="12391894" y="0"/>
                </a:lnTo>
                <a:lnTo>
                  <a:pt x="12391894" y="5838685"/>
                </a:lnTo>
                <a:lnTo>
                  <a:pt x="0" y="5838685"/>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0">
            <a:off x="16366825" y="435204"/>
            <a:ext cx="1784950" cy="1186992"/>
          </a:xfrm>
          <a:prstGeom prst="rect">
            <a:avLst/>
          </a:prstGeom>
        </p:spPr>
      </p:pic>
      <p:sp>
        <p:nvSpPr>
          <p:cNvPr name="TextBox 4" id="4"/>
          <p:cNvSpPr txBox="true"/>
          <p:nvPr/>
        </p:nvSpPr>
        <p:spPr>
          <a:xfrm rot="0">
            <a:off x="1076505" y="8127901"/>
            <a:ext cx="16182795" cy="604467"/>
          </a:xfrm>
          <a:prstGeom prst="rect">
            <a:avLst/>
          </a:prstGeom>
        </p:spPr>
        <p:txBody>
          <a:bodyPr anchor="t" rtlCol="false" tIns="0" lIns="0" bIns="0" rIns="0">
            <a:spAutoFit/>
          </a:bodyPr>
          <a:lstStyle/>
          <a:p>
            <a:pPr algn="ctr">
              <a:lnSpc>
                <a:spcPts val="4480"/>
              </a:lnSpc>
            </a:pPr>
            <a:r>
              <a:rPr lang="en-US" sz="3200">
                <a:solidFill>
                  <a:srgbClr val="B95210"/>
                </a:solidFill>
                <a:latin typeface="Copperplate Gothic 32 AB Bold"/>
                <a:ea typeface="Copperplate Gothic 32 AB Bold"/>
                <a:cs typeface="Copperplate Gothic 32 AB Bold"/>
                <a:sym typeface="Copperplate Gothic 32 AB Bold"/>
              </a:rPr>
              <a:t>THIS SCREENSHOT SHOW THE “GAME OVER” BUTTON OF GAME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sp>
        <p:nvSpPr>
          <p:cNvPr name="Freeform 2" id="2"/>
          <p:cNvSpPr/>
          <p:nvPr/>
        </p:nvSpPr>
        <p:spPr>
          <a:xfrm flipH="false" flipV="false" rot="0">
            <a:off x="2021091" y="1028700"/>
            <a:ext cx="14245818" cy="7346653"/>
          </a:xfrm>
          <a:custGeom>
            <a:avLst/>
            <a:gdLst/>
            <a:ahLst/>
            <a:cxnLst/>
            <a:rect r="r" b="b" t="t" l="l"/>
            <a:pathLst>
              <a:path h="7346653" w="14245818">
                <a:moveTo>
                  <a:pt x="0" y="0"/>
                </a:moveTo>
                <a:lnTo>
                  <a:pt x="14245818" y="0"/>
                </a:lnTo>
                <a:lnTo>
                  <a:pt x="14245818" y="7346653"/>
                </a:lnTo>
                <a:lnTo>
                  <a:pt x="0" y="7346653"/>
                </a:lnTo>
                <a:lnTo>
                  <a:pt x="0" y="0"/>
                </a:lnTo>
                <a:close/>
              </a:path>
            </a:pathLst>
          </a:custGeom>
          <a:blipFill>
            <a:blip r:embed="rId2"/>
            <a:stretch>
              <a:fillRect l="0" t="-3393" r="0" b="-3393"/>
            </a:stretch>
          </a:blipFill>
        </p:spPr>
      </p:sp>
      <p:pic>
        <p:nvPicPr>
          <p:cNvPr name="Picture 3" id="3"/>
          <p:cNvPicPr>
            <a:picLocks noChangeAspect="true"/>
          </p:cNvPicPr>
          <p:nvPr/>
        </p:nvPicPr>
        <p:blipFill>
          <a:blip r:embed="rId3"/>
          <a:srcRect l="0" t="0" r="0" b="0"/>
          <a:stretch>
            <a:fillRect/>
          </a:stretch>
        </p:blipFill>
        <p:spPr>
          <a:xfrm flipH="false" flipV="false" rot="0">
            <a:off x="16623945" y="475402"/>
            <a:ext cx="1664055" cy="1106597"/>
          </a:xfrm>
          <a:prstGeom prst="rect">
            <a:avLst/>
          </a:prstGeom>
        </p:spPr>
      </p:pic>
      <p:sp>
        <p:nvSpPr>
          <p:cNvPr name="TextBox 4" id="4"/>
          <p:cNvSpPr txBox="true"/>
          <p:nvPr/>
        </p:nvSpPr>
        <p:spPr>
          <a:xfrm rot="0">
            <a:off x="0" y="8620735"/>
            <a:ext cx="18288000" cy="1166390"/>
          </a:xfrm>
          <a:prstGeom prst="rect">
            <a:avLst/>
          </a:prstGeom>
        </p:spPr>
        <p:txBody>
          <a:bodyPr anchor="t" rtlCol="false" tIns="0" lIns="0" bIns="0" rIns="0">
            <a:spAutoFit/>
          </a:bodyPr>
          <a:lstStyle/>
          <a:p>
            <a:pPr algn="ctr">
              <a:lnSpc>
                <a:spcPts val="4480"/>
              </a:lnSpc>
            </a:pPr>
            <a:r>
              <a:rPr lang="en-US" sz="3200">
                <a:solidFill>
                  <a:srgbClr val="B95210"/>
                </a:solidFill>
                <a:latin typeface="Copperplate Gothic 32 AB Bold"/>
                <a:ea typeface="Copperplate Gothic 32 AB Bold"/>
                <a:cs typeface="Copperplate Gothic 32 AB Bold"/>
                <a:sym typeface="Copperplate Gothic 32 AB Bold"/>
              </a:rPr>
              <a:t>THIS SCREENSHOT SHOW THE “YOU WIN” MESSAGE AFTER WINNING THE GAME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grpSp>
        <p:nvGrpSpPr>
          <p:cNvPr name="Group 2" id="2"/>
          <p:cNvGrpSpPr/>
          <p:nvPr/>
        </p:nvGrpSpPr>
        <p:grpSpPr>
          <a:xfrm rot="0">
            <a:off x="750077" y="77019"/>
            <a:ext cx="2443977" cy="1221349"/>
            <a:chOff x="0" y="0"/>
            <a:chExt cx="643681" cy="321672"/>
          </a:xfrm>
        </p:grpSpPr>
        <p:sp>
          <p:nvSpPr>
            <p:cNvPr name="Freeform 3" id="3"/>
            <p:cNvSpPr/>
            <p:nvPr/>
          </p:nvSpPr>
          <p:spPr>
            <a:xfrm flipH="false" flipV="false" rot="0">
              <a:off x="0" y="0"/>
              <a:ext cx="643681" cy="321672"/>
            </a:xfrm>
            <a:custGeom>
              <a:avLst/>
              <a:gdLst/>
              <a:ahLst/>
              <a:cxnLst/>
              <a:rect r="r" b="b" t="t" l="l"/>
              <a:pathLst>
                <a:path h="321672" w="643681">
                  <a:moveTo>
                    <a:pt x="0" y="0"/>
                  </a:moveTo>
                  <a:lnTo>
                    <a:pt x="643681" y="0"/>
                  </a:lnTo>
                  <a:lnTo>
                    <a:pt x="643681" y="321672"/>
                  </a:lnTo>
                  <a:lnTo>
                    <a:pt x="0" y="321672"/>
                  </a:lnTo>
                  <a:close/>
                </a:path>
              </a:pathLst>
            </a:custGeom>
            <a:solidFill>
              <a:srgbClr val="009CE1"/>
            </a:solidFill>
          </p:spPr>
        </p:sp>
        <p:sp>
          <p:nvSpPr>
            <p:cNvPr name="TextBox 4" id="4"/>
            <p:cNvSpPr txBox="true"/>
            <p:nvPr/>
          </p:nvSpPr>
          <p:spPr>
            <a:xfrm>
              <a:off x="0" y="-76200"/>
              <a:ext cx="643681" cy="397872"/>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press </a:t>
              </a:r>
            </a:p>
            <a:p>
              <a:pPr algn="ctr">
                <a:lnSpc>
                  <a:spcPts val="2659"/>
                </a:lnSpc>
              </a:pPr>
              <a:r>
                <a:rPr lang="en-US" sz="1899">
                  <a:solidFill>
                    <a:srgbClr val="000000"/>
                  </a:solidFill>
                  <a:latin typeface="Copperplate Gothic 32 AB"/>
                  <a:ea typeface="Copperplate Gothic 32 AB"/>
                  <a:cs typeface="Copperplate Gothic 32 AB"/>
                  <a:sym typeface="Copperplate Gothic 32 AB"/>
                </a:rPr>
                <a:t>any key</a:t>
              </a:r>
            </a:p>
          </p:txBody>
        </p:sp>
      </p:grpSp>
      <p:grpSp>
        <p:nvGrpSpPr>
          <p:cNvPr name="Group 5" id="5"/>
          <p:cNvGrpSpPr/>
          <p:nvPr/>
        </p:nvGrpSpPr>
        <p:grpSpPr>
          <a:xfrm rot="0">
            <a:off x="799383" y="1876996"/>
            <a:ext cx="2358572" cy="1203109"/>
            <a:chOff x="0" y="0"/>
            <a:chExt cx="1710559" cy="872557"/>
          </a:xfrm>
        </p:grpSpPr>
        <p:sp>
          <p:nvSpPr>
            <p:cNvPr name="Freeform 6" id="6"/>
            <p:cNvSpPr/>
            <p:nvPr/>
          </p:nvSpPr>
          <p:spPr>
            <a:xfrm flipH="false" flipV="false" rot="0">
              <a:off x="0" y="0"/>
              <a:ext cx="1710559" cy="872557"/>
            </a:xfrm>
            <a:custGeom>
              <a:avLst/>
              <a:gdLst/>
              <a:ahLst/>
              <a:cxnLst/>
              <a:rect r="r" b="b" t="t" l="l"/>
              <a:pathLst>
                <a:path h="872557" w="1710559">
                  <a:moveTo>
                    <a:pt x="855280" y="0"/>
                  </a:moveTo>
                  <a:lnTo>
                    <a:pt x="1710559" y="436278"/>
                  </a:lnTo>
                  <a:lnTo>
                    <a:pt x="855280" y="872557"/>
                  </a:lnTo>
                  <a:lnTo>
                    <a:pt x="0" y="436278"/>
                  </a:lnTo>
                  <a:lnTo>
                    <a:pt x="855280" y="0"/>
                  </a:lnTo>
                  <a:close/>
                </a:path>
              </a:pathLst>
            </a:custGeom>
            <a:solidFill>
              <a:srgbClr val="009CE1"/>
            </a:solidFill>
          </p:spPr>
        </p:sp>
        <p:sp>
          <p:nvSpPr>
            <p:cNvPr name="TextBox 7" id="7"/>
            <p:cNvSpPr txBox="true"/>
            <p:nvPr/>
          </p:nvSpPr>
          <p:spPr>
            <a:xfrm>
              <a:off x="294002" y="73771"/>
              <a:ext cx="1122554" cy="648815"/>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is arrow</a:t>
              </a:r>
            </a:p>
            <a:p>
              <a:pPr algn="ctr">
                <a:lnSpc>
                  <a:spcPts val="2659"/>
                </a:lnSpc>
              </a:pPr>
              <a:r>
                <a:rPr lang="en-US" sz="1899">
                  <a:solidFill>
                    <a:srgbClr val="000000"/>
                  </a:solidFill>
                  <a:latin typeface="Copperplate Gothic 32 AB"/>
                  <a:ea typeface="Copperplate Gothic 32 AB"/>
                  <a:cs typeface="Copperplate Gothic 32 AB"/>
                  <a:sym typeface="Copperplate Gothic 32 AB"/>
                </a:rPr>
                <a:t>key</a:t>
              </a:r>
            </a:p>
          </p:txBody>
        </p:sp>
      </p:grpSp>
      <p:grpSp>
        <p:nvGrpSpPr>
          <p:cNvPr name="Group 8" id="8"/>
          <p:cNvGrpSpPr/>
          <p:nvPr/>
        </p:nvGrpSpPr>
        <p:grpSpPr>
          <a:xfrm rot="0">
            <a:off x="806500" y="5274962"/>
            <a:ext cx="2387041" cy="1289863"/>
            <a:chOff x="0" y="0"/>
            <a:chExt cx="1731206" cy="935476"/>
          </a:xfrm>
        </p:grpSpPr>
        <p:sp>
          <p:nvSpPr>
            <p:cNvPr name="Freeform 9" id="9"/>
            <p:cNvSpPr/>
            <p:nvPr/>
          </p:nvSpPr>
          <p:spPr>
            <a:xfrm flipH="false" flipV="false" rot="0">
              <a:off x="0" y="0"/>
              <a:ext cx="1731206" cy="935476"/>
            </a:xfrm>
            <a:custGeom>
              <a:avLst/>
              <a:gdLst/>
              <a:ahLst/>
              <a:cxnLst/>
              <a:rect r="r" b="b" t="t" l="l"/>
              <a:pathLst>
                <a:path h="935476" w="1731206">
                  <a:moveTo>
                    <a:pt x="865603" y="0"/>
                  </a:moveTo>
                  <a:lnTo>
                    <a:pt x="1731206" y="467738"/>
                  </a:lnTo>
                  <a:lnTo>
                    <a:pt x="865603" y="935476"/>
                  </a:lnTo>
                  <a:lnTo>
                    <a:pt x="0" y="467738"/>
                  </a:lnTo>
                  <a:lnTo>
                    <a:pt x="865603" y="0"/>
                  </a:lnTo>
                  <a:close/>
                </a:path>
              </a:pathLst>
            </a:custGeom>
            <a:solidFill>
              <a:srgbClr val="009CE1"/>
            </a:solidFill>
          </p:spPr>
        </p:sp>
        <p:sp>
          <p:nvSpPr>
            <p:cNvPr name="TextBox 10" id="10"/>
            <p:cNvSpPr txBox="true"/>
            <p:nvPr/>
          </p:nvSpPr>
          <p:spPr>
            <a:xfrm>
              <a:off x="297551" y="84585"/>
              <a:ext cx="1136104" cy="690106"/>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isarrow</a:t>
              </a:r>
            </a:p>
            <a:p>
              <a:pPr algn="ctr">
                <a:lnSpc>
                  <a:spcPts val="2659"/>
                </a:lnSpc>
              </a:pPr>
              <a:r>
                <a:rPr lang="en-US" sz="1899">
                  <a:solidFill>
                    <a:srgbClr val="000000"/>
                  </a:solidFill>
                  <a:latin typeface="Copperplate Gothic 32 AB"/>
                  <a:ea typeface="Copperplate Gothic 32 AB"/>
                  <a:cs typeface="Copperplate Gothic 32 AB"/>
                  <a:sym typeface="Copperplate Gothic 32 AB"/>
                </a:rPr>
                <a:t>down?</a:t>
              </a:r>
            </a:p>
          </p:txBody>
        </p:sp>
      </p:grpSp>
      <p:grpSp>
        <p:nvGrpSpPr>
          <p:cNvPr name="Group 11" id="11"/>
          <p:cNvGrpSpPr/>
          <p:nvPr/>
        </p:nvGrpSpPr>
        <p:grpSpPr>
          <a:xfrm rot="0">
            <a:off x="778032" y="6925776"/>
            <a:ext cx="2443977" cy="1360649"/>
            <a:chOff x="0" y="0"/>
            <a:chExt cx="1664707" cy="926802"/>
          </a:xfrm>
        </p:grpSpPr>
        <p:sp>
          <p:nvSpPr>
            <p:cNvPr name="Freeform 12" id="12"/>
            <p:cNvSpPr/>
            <p:nvPr/>
          </p:nvSpPr>
          <p:spPr>
            <a:xfrm flipH="false" flipV="false" rot="0">
              <a:off x="0" y="0"/>
              <a:ext cx="1664707" cy="926802"/>
            </a:xfrm>
            <a:custGeom>
              <a:avLst/>
              <a:gdLst/>
              <a:ahLst/>
              <a:cxnLst/>
              <a:rect r="r" b="b" t="t" l="l"/>
              <a:pathLst>
                <a:path h="926802" w="1664707">
                  <a:moveTo>
                    <a:pt x="832354" y="0"/>
                  </a:moveTo>
                  <a:lnTo>
                    <a:pt x="1664707" y="463401"/>
                  </a:lnTo>
                  <a:lnTo>
                    <a:pt x="832354" y="926802"/>
                  </a:lnTo>
                  <a:lnTo>
                    <a:pt x="0" y="463401"/>
                  </a:lnTo>
                  <a:lnTo>
                    <a:pt x="832354" y="0"/>
                  </a:lnTo>
                  <a:close/>
                </a:path>
              </a:pathLst>
            </a:custGeom>
            <a:solidFill>
              <a:srgbClr val="009CE1"/>
            </a:solidFill>
          </p:spPr>
        </p:sp>
        <p:sp>
          <p:nvSpPr>
            <p:cNvPr name="TextBox 13" id="13"/>
            <p:cNvSpPr txBox="true"/>
            <p:nvPr/>
          </p:nvSpPr>
          <p:spPr>
            <a:xfrm>
              <a:off x="286122" y="83094"/>
              <a:ext cx="1092464" cy="684414"/>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isarrow</a:t>
              </a:r>
            </a:p>
            <a:p>
              <a:pPr algn="ctr">
                <a:lnSpc>
                  <a:spcPts val="2659"/>
                </a:lnSpc>
              </a:pPr>
              <a:r>
                <a:rPr lang="en-US" sz="1899">
                  <a:solidFill>
                    <a:srgbClr val="000000"/>
                  </a:solidFill>
                  <a:latin typeface="Copperplate Gothic 32 AB"/>
                  <a:ea typeface="Copperplate Gothic 32 AB"/>
                  <a:cs typeface="Copperplate Gothic 32 AB"/>
                  <a:sym typeface="Copperplate Gothic 32 AB"/>
                </a:rPr>
                <a:t>left?</a:t>
              </a:r>
            </a:p>
          </p:txBody>
        </p:sp>
      </p:grpSp>
      <p:grpSp>
        <p:nvGrpSpPr>
          <p:cNvPr name="Group 14" id="14"/>
          <p:cNvGrpSpPr/>
          <p:nvPr/>
        </p:nvGrpSpPr>
        <p:grpSpPr>
          <a:xfrm rot="0">
            <a:off x="778032" y="8705525"/>
            <a:ext cx="2443977" cy="1346502"/>
            <a:chOff x="0" y="0"/>
            <a:chExt cx="1664707" cy="917166"/>
          </a:xfrm>
        </p:grpSpPr>
        <p:sp>
          <p:nvSpPr>
            <p:cNvPr name="Freeform 15" id="15"/>
            <p:cNvSpPr/>
            <p:nvPr/>
          </p:nvSpPr>
          <p:spPr>
            <a:xfrm flipH="false" flipV="false" rot="0">
              <a:off x="0" y="0"/>
              <a:ext cx="1664707" cy="917166"/>
            </a:xfrm>
            <a:custGeom>
              <a:avLst/>
              <a:gdLst/>
              <a:ahLst/>
              <a:cxnLst/>
              <a:rect r="r" b="b" t="t" l="l"/>
              <a:pathLst>
                <a:path h="917166" w="1664707">
                  <a:moveTo>
                    <a:pt x="832354" y="0"/>
                  </a:moveTo>
                  <a:lnTo>
                    <a:pt x="1664707" y="458583"/>
                  </a:lnTo>
                  <a:lnTo>
                    <a:pt x="832354" y="917166"/>
                  </a:lnTo>
                  <a:lnTo>
                    <a:pt x="0" y="458583"/>
                  </a:lnTo>
                  <a:lnTo>
                    <a:pt x="832354" y="0"/>
                  </a:lnTo>
                  <a:close/>
                </a:path>
              </a:pathLst>
            </a:custGeom>
            <a:solidFill>
              <a:srgbClr val="009CE1"/>
            </a:solidFill>
          </p:spPr>
        </p:sp>
        <p:sp>
          <p:nvSpPr>
            <p:cNvPr name="TextBox 16" id="16"/>
            <p:cNvSpPr txBox="true"/>
            <p:nvPr/>
          </p:nvSpPr>
          <p:spPr>
            <a:xfrm>
              <a:off x="286122" y="81438"/>
              <a:ext cx="1092464" cy="678090"/>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isarrow</a:t>
              </a:r>
            </a:p>
            <a:p>
              <a:pPr algn="ctr">
                <a:lnSpc>
                  <a:spcPts val="2659"/>
                </a:lnSpc>
              </a:pPr>
              <a:r>
                <a:rPr lang="en-US" sz="1899">
                  <a:solidFill>
                    <a:srgbClr val="000000"/>
                  </a:solidFill>
                  <a:latin typeface="Copperplate Gothic 32 AB"/>
                  <a:ea typeface="Copperplate Gothic 32 AB"/>
                  <a:cs typeface="Copperplate Gothic 32 AB"/>
                  <a:sym typeface="Copperplate Gothic 32 AB"/>
                </a:rPr>
                <a:t>right?</a:t>
              </a:r>
            </a:p>
          </p:txBody>
        </p:sp>
      </p:grpSp>
      <p:grpSp>
        <p:nvGrpSpPr>
          <p:cNvPr name="Group 17" id="17"/>
          <p:cNvGrpSpPr/>
          <p:nvPr/>
        </p:nvGrpSpPr>
        <p:grpSpPr>
          <a:xfrm rot="0">
            <a:off x="778032" y="3425624"/>
            <a:ext cx="2443977" cy="1432168"/>
            <a:chOff x="0" y="0"/>
            <a:chExt cx="1622240" cy="950631"/>
          </a:xfrm>
        </p:grpSpPr>
        <p:sp>
          <p:nvSpPr>
            <p:cNvPr name="Freeform 18" id="18"/>
            <p:cNvSpPr/>
            <p:nvPr/>
          </p:nvSpPr>
          <p:spPr>
            <a:xfrm flipH="false" flipV="false" rot="0">
              <a:off x="0" y="0"/>
              <a:ext cx="1622240" cy="950631"/>
            </a:xfrm>
            <a:custGeom>
              <a:avLst/>
              <a:gdLst/>
              <a:ahLst/>
              <a:cxnLst/>
              <a:rect r="r" b="b" t="t" l="l"/>
              <a:pathLst>
                <a:path h="950631" w="1622240">
                  <a:moveTo>
                    <a:pt x="811120" y="0"/>
                  </a:moveTo>
                  <a:lnTo>
                    <a:pt x="1622240" y="475316"/>
                  </a:lnTo>
                  <a:lnTo>
                    <a:pt x="811120" y="950631"/>
                  </a:lnTo>
                  <a:lnTo>
                    <a:pt x="0" y="475316"/>
                  </a:lnTo>
                  <a:lnTo>
                    <a:pt x="811120" y="0"/>
                  </a:lnTo>
                  <a:close/>
                </a:path>
              </a:pathLst>
            </a:custGeom>
            <a:solidFill>
              <a:srgbClr val="009CE1"/>
            </a:solidFill>
          </p:spPr>
        </p:sp>
        <p:sp>
          <p:nvSpPr>
            <p:cNvPr name="TextBox 19" id="19"/>
            <p:cNvSpPr txBox="true"/>
            <p:nvPr/>
          </p:nvSpPr>
          <p:spPr>
            <a:xfrm>
              <a:off x="278822" y="87190"/>
              <a:ext cx="1064595" cy="700052"/>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isarrow</a:t>
              </a:r>
            </a:p>
            <a:p>
              <a:pPr algn="ctr">
                <a:lnSpc>
                  <a:spcPts val="2659"/>
                </a:lnSpc>
              </a:pPr>
              <a:r>
                <a:rPr lang="en-US" sz="1899">
                  <a:solidFill>
                    <a:srgbClr val="000000"/>
                  </a:solidFill>
                  <a:latin typeface="Copperplate Gothic 32 AB"/>
                  <a:ea typeface="Copperplate Gothic 32 AB"/>
                  <a:cs typeface="Copperplate Gothic 32 AB"/>
                  <a:sym typeface="Copperplate Gothic 32 AB"/>
                </a:rPr>
                <a:t>up?</a:t>
              </a:r>
            </a:p>
          </p:txBody>
        </p:sp>
      </p:grpSp>
      <p:grpSp>
        <p:nvGrpSpPr>
          <p:cNvPr name="Group 20" id="20"/>
          <p:cNvGrpSpPr/>
          <p:nvPr/>
        </p:nvGrpSpPr>
        <p:grpSpPr>
          <a:xfrm rot="0">
            <a:off x="8354927" y="3516325"/>
            <a:ext cx="2344924" cy="1344083"/>
            <a:chOff x="0" y="0"/>
            <a:chExt cx="617593" cy="353997"/>
          </a:xfrm>
        </p:grpSpPr>
        <p:sp>
          <p:nvSpPr>
            <p:cNvPr name="Freeform 21" id="21"/>
            <p:cNvSpPr/>
            <p:nvPr/>
          </p:nvSpPr>
          <p:spPr>
            <a:xfrm flipH="false" flipV="false" rot="0">
              <a:off x="0" y="0"/>
              <a:ext cx="617593" cy="353997"/>
            </a:xfrm>
            <a:custGeom>
              <a:avLst/>
              <a:gdLst/>
              <a:ahLst/>
              <a:cxnLst/>
              <a:rect r="r" b="b" t="t" l="l"/>
              <a:pathLst>
                <a:path h="353997" w="617593">
                  <a:moveTo>
                    <a:pt x="0" y="0"/>
                  </a:moveTo>
                  <a:lnTo>
                    <a:pt x="617593" y="0"/>
                  </a:lnTo>
                  <a:lnTo>
                    <a:pt x="617593" y="353997"/>
                  </a:lnTo>
                  <a:lnTo>
                    <a:pt x="0" y="353997"/>
                  </a:lnTo>
                  <a:close/>
                </a:path>
              </a:pathLst>
            </a:custGeom>
            <a:solidFill>
              <a:srgbClr val="009CE1"/>
            </a:solidFill>
          </p:spPr>
        </p:sp>
        <p:sp>
          <p:nvSpPr>
            <p:cNvPr name="TextBox 22" id="22"/>
            <p:cNvSpPr txBox="true"/>
            <p:nvPr/>
          </p:nvSpPr>
          <p:spPr>
            <a:xfrm>
              <a:off x="0" y="-66675"/>
              <a:ext cx="617593" cy="420672"/>
            </a:xfrm>
            <a:prstGeom prst="rect">
              <a:avLst/>
            </a:prstGeom>
          </p:spPr>
          <p:txBody>
            <a:bodyPr anchor="ctr" rtlCol="false" tIns="50800" lIns="50800" bIns="50800" rIns="50800"/>
            <a:lstStyle/>
            <a:p>
              <a:pPr algn="ctr">
                <a:lnSpc>
                  <a:spcPts val="2240"/>
                </a:lnSpc>
              </a:pPr>
              <a:r>
                <a:rPr lang="en-US" sz="1600">
                  <a:solidFill>
                    <a:srgbClr val="000000"/>
                  </a:solidFill>
                  <a:latin typeface="Copperplate Gothic 32 AB"/>
                  <a:ea typeface="Copperplate Gothic 32 AB"/>
                  <a:cs typeface="Copperplate Gothic 32 AB"/>
                  <a:sym typeface="Copperplate Gothic 32 AB"/>
                </a:rPr>
                <a:t>addrandomtile()</a:t>
              </a:r>
            </a:p>
          </p:txBody>
        </p:sp>
      </p:grpSp>
      <p:grpSp>
        <p:nvGrpSpPr>
          <p:cNvPr name="Group 23" id="23"/>
          <p:cNvGrpSpPr/>
          <p:nvPr/>
        </p:nvGrpSpPr>
        <p:grpSpPr>
          <a:xfrm rot="0">
            <a:off x="4764928" y="8806455"/>
            <a:ext cx="2387041" cy="1193281"/>
            <a:chOff x="0" y="0"/>
            <a:chExt cx="628686" cy="314280"/>
          </a:xfrm>
        </p:grpSpPr>
        <p:sp>
          <p:nvSpPr>
            <p:cNvPr name="Freeform 24" id="24"/>
            <p:cNvSpPr/>
            <p:nvPr/>
          </p:nvSpPr>
          <p:spPr>
            <a:xfrm flipH="false" flipV="false" rot="0">
              <a:off x="0" y="0"/>
              <a:ext cx="628686" cy="314280"/>
            </a:xfrm>
            <a:custGeom>
              <a:avLst/>
              <a:gdLst/>
              <a:ahLst/>
              <a:cxnLst/>
              <a:rect r="r" b="b" t="t" l="l"/>
              <a:pathLst>
                <a:path h="314280" w="628686">
                  <a:moveTo>
                    <a:pt x="0" y="0"/>
                  </a:moveTo>
                  <a:lnTo>
                    <a:pt x="628686" y="0"/>
                  </a:lnTo>
                  <a:lnTo>
                    <a:pt x="628686" y="314280"/>
                  </a:lnTo>
                  <a:lnTo>
                    <a:pt x="0" y="314280"/>
                  </a:lnTo>
                  <a:close/>
                </a:path>
              </a:pathLst>
            </a:custGeom>
            <a:solidFill>
              <a:srgbClr val="009CE1"/>
            </a:solidFill>
          </p:spPr>
        </p:sp>
        <p:sp>
          <p:nvSpPr>
            <p:cNvPr name="TextBox 25" id="25"/>
            <p:cNvSpPr txBox="true"/>
            <p:nvPr/>
          </p:nvSpPr>
          <p:spPr>
            <a:xfrm>
              <a:off x="0" y="-76200"/>
              <a:ext cx="628686" cy="390480"/>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moveright()</a:t>
              </a:r>
            </a:p>
          </p:txBody>
        </p:sp>
      </p:grpSp>
      <p:grpSp>
        <p:nvGrpSpPr>
          <p:cNvPr name="Group 26" id="26"/>
          <p:cNvGrpSpPr/>
          <p:nvPr/>
        </p:nvGrpSpPr>
        <p:grpSpPr>
          <a:xfrm rot="0">
            <a:off x="4764928" y="6925776"/>
            <a:ext cx="2387041" cy="1360649"/>
            <a:chOff x="0" y="0"/>
            <a:chExt cx="628686" cy="358360"/>
          </a:xfrm>
        </p:grpSpPr>
        <p:sp>
          <p:nvSpPr>
            <p:cNvPr name="Freeform 27" id="27"/>
            <p:cNvSpPr/>
            <p:nvPr/>
          </p:nvSpPr>
          <p:spPr>
            <a:xfrm flipH="false" flipV="false" rot="0">
              <a:off x="0" y="0"/>
              <a:ext cx="628686" cy="358360"/>
            </a:xfrm>
            <a:custGeom>
              <a:avLst/>
              <a:gdLst/>
              <a:ahLst/>
              <a:cxnLst/>
              <a:rect r="r" b="b" t="t" l="l"/>
              <a:pathLst>
                <a:path h="358360" w="628686">
                  <a:moveTo>
                    <a:pt x="0" y="0"/>
                  </a:moveTo>
                  <a:lnTo>
                    <a:pt x="628686" y="0"/>
                  </a:lnTo>
                  <a:lnTo>
                    <a:pt x="628686" y="358360"/>
                  </a:lnTo>
                  <a:lnTo>
                    <a:pt x="0" y="358360"/>
                  </a:lnTo>
                  <a:close/>
                </a:path>
              </a:pathLst>
            </a:custGeom>
            <a:solidFill>
              <a:srgbClr val="009CE1"/>
            </a:solidFill>
          </p:spPr>
        </p:sp>
        <p:sp>
          <p:nvSpPr>
            <p:cNvPr name="TextBox 28" id="28"/>
            <p:cNvSpPr txBox="true"/>
            <p:nvPr/>
          </p:nvSpPr>
          <p:spPr>
            <a:xfrm>
              <a:off x="0" y="-76200"/>
              <a:ext cx="628686" cy="434560"/>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moveleft()</a:t>
              </a:r>
            </a:p>
          </p:txBody>
        </p:sp>
      </p:grpSp>
      <p:grpSp>
        <p:nvGrpSpPr>
          <p:cNvPr name="Group 29" id="29"/>
          <p:cNvGrpSpPr/>
          <p:nvPr/>
        </p:nvGrpSpPr>
        <p:grpSpPr>
          <a:xfrm rot="0">
            <a:off x="4764928" y="5301023"/>
            <a:ext cx="2387041" cy="1263801"/>
            <a:chOff x="0" y="0"/>
            <a:chExt cx="628686" cy="332853"/>
          </a:xfrm>
        </p:grpSpPr>
        <p:sp>
          <p:nvSpPr>
            <p:cNvPr name="Freeform 30" id="30"/>
            <p:cNvSpPr/>
            <p:nvPr/>
          </p:nvSpPr>
          <p:spPr>
            <a:xfrm flipH="false" flipV="false" rot="0">
              <a:off x="0" y="0"/>
              <a:ext cx="628686" cy="332853"/>
            </a:xfrm>
            <a:custGeom>
              <a:avLst/>
              <a:gdLst/>
              <a:ahLst/>
              <a:cxnLst/>
              <a:rect r="r" b="b" t="t" l="l"/>
              <a:pathLst>
                <a:path h="332853" w="628686">
                  <a:moveTo>
                    <a:pt x="0" y="0"/>
                  </a:moveTo>
                  <a:lnTo>
                    <a:pt x="628686" y="0"/>
                  </a:lnTo>
                  <a:lnTo>
                    <a:pt x="628686" y="332853"/>
                  </a:lnTo>
                  <a:lnTo>
                    <a:pt x="0" y="332853"/>
                  </a:lnTo>
                  <a:close/>
                </a:path>
              </a:pathLst>
            </a:custGeom>
            <a:solidFill>
              <a:srgbClr val="009CE1"/>
            </a:solidFill>
          </p:spPr>
        </p:sp>
        <p:sp>
          <p:nvSpPr>
            <p:cNvPr name="TextBox 31" id="31"/>
            <p:cNvSpPr txBox="true"/>
            <p:nvPr/>
          </p:nvSpPr>
          <p:spPr>
            <a:xfrm>
              <a:off x="0" y="-76200"/>
              <a:ext cx="628686" cy="409053"/>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movedown()</a:t>
              </a:r>
            </a:p>
          </p:txBody>
        </p:sp>
      </p:grpSp>
      <p:grpSp>
        <p:nvGrpSpPr>
          <p:cNvPr name="Group 32" id="32"/>
          <p:cNvGrpSpPr/>
          <p:nvPr/>
        </p:nvGrpSpPr>
        <p:grpSpPr>
          <a:xfrm rot="0">
            <a:off x="4805836" y="3513708"/>
            <a:ext cx="2387041" cy="1344083"/>
            <a:chOff x="0" y="0"/>
            <a:chExt cx="628686" cy="353997"/>
          </a:xfrm>
        </p:grpSpPr>
        <p:sp>
          <p:nvSpPr>
            <p:cNvPr name="Freeform 33" id="33"/>
            <p:cNvSpPr/>
            <p:nvPr/>
          </p:nvSpPr>
          <p:spPr>
            <a:xfrm flipH="false" flipV="false" rot="0">
              <a:off x="0" y="0"/>
              <a:ext cx="628686" cy="353997"/>
            </a:xfrm>
            <a:custGeom>
              <a:avLst/>
              <a:gdLst/>
              <a:ahLst/>
              <a:cxnLst/>
              <a:rect r="r" b="b" t="t" l="l"/>
              <a:pathLst>
                <a:path h="353997" w="628686">
                  <a:moveTo>
                    <a:pt x="0" y="0"/>
                  </a:moveTo>
                  <a:lnTo>
                    <a:pt x="628686" y="0"/>
                  </a:lnTo>
                  <a:lnTo>
                    <a:pt x="628686" y="353997"/>
                  </a:lnTo>
                  <a:lnTo>
                    <a:pt x="0" y="353997"/>
                  </a:lnTo>
                  <a:close/>
                </a:path>
              </a:pathLst>
            </a:custGeom>
            <a:solidFill>
              <a:srgbClr val="009CE1"/>
            </a:solidFill>
          </p:spPr>
        </p:sp>
        <p:sp>
          <p:nvSpPr>
            <p:cNvPr name="TextBox 34" id="34"/>
            <p:cNvSpPr txBox="true"/>
            <p:nvPr/>
          </p:nvSpPr>
          <p:spPr>
            <a:xfrm>
              <a:off x="0" y="-76200"/>
              <a:ext cx="628686" cy="430197"/>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moveup()</a:t>
              </a:r>
            </a:p>
          </p:txBody>
        </p:sp>
      </p:grpSp>
      <p:grpSp>
        <p:nvGrpSpPr>
          <p:cNvPr name="Group 35" id="35"/>
          <p:cNvGrpSpPr/>
          <p:nvPr/>
        </p:nvGrpSpPr>
        <p:grpSpPr>
          <a:xfrm rot="0">
            <a:off x="13346743" y="8295153"/>
            <a:ext cx="2456085" cy="1497980"/>
            <a:chOff x="0" y="0"/>
            <a:chExt cx="646870" cy="394530"/>
          </a:xfrm>
        </p:grpSpPr>
        <p:sp>
          <p:nvSpPr>
            <p:cNvPr name="Freeform 36" id="36"/>
            <p:cNvSpPr/>
            <p:nvPr/>
          </p:nvSpPr>
          <p:spPr>
            <a:xfrm flipH="false" flipV="false" rot="0">
              <a:off x="0" y="0"/>
              <a:ext cx="646870" cy="394530"/>
            </a:xfrm>
            <a:custGeom>
              <a:avLst/>
              <a:gdLst/>
              <a:ahLst/>
              <a:cxnLst/>
              <a:rect r="r" b="b" t="t" l="l"/>
              <a:pathLst>
                <a:path h="394530" w="646870">
                  <a:moveTo>
                    <a:pt x="160759" y="0"/>
                  </a:moveTo>
                  <a:lnTo>
                    <a:pt x="486111" y="0"/>
                  </a:lnTo>
                  <a:cubicBezTo>
                    <a:pt x="574896" y="0"/>
                    <a:pt x="646870" y="71974"/>
                    <a:pt x="646870" y="160759"/>
                  </a:cubicBezTo>
                  <a:lnTo>
                    <a:pt x="646870" y="233771"/>
                  </a:lnTo>
                  <a:cubicBezTo>
                    <a:pt x="646870" y="276407"/>
                    <a:pt x="629933" y="317296"/>
                    <a:pt x="599785" y="347445"/>
                  </a:cubicBezTo>
                  <a:cubicBezTo>
                    <a:pt x="569637" y="377593"/>
                    <a:pt x="528747" y="394530"/>
                    <a:pt x="486111" y="394530"/>
                  </a:cubicBezTo>
                  <a:lnTo>
                    <a:pt x="160759" y="394530"/>
                  </a:lnTo>
                  <a:cubicBezTo>
                    <a:pt x="71974" y="394530"/>
                    <a:pt x="0" y="322555"/>
                    <a:pt x="0" y="233771"/>
                  </a:cubicBezTo>
                  <a:lnTo>
                    <a:pt x="0" y="160759"/>
                  </a:lnTo>
                  <a:cubicBezTo>
                    <a:pt x="0" y="71974"/>
                    <a:pt x="71974" y="0"/>
                    <a:pt x="160759" y="0"/>
                  </a:cubicBezTo>
                  <a:close/>
                </a:path>
              </a:pathLst>
            </a:custGeom>
            <a:solidFill>
              <a:srgbClr val="009CE1"/>
            </a:solidFill>
          </p:spPr>
        </p:sp>
        <p:sp>
          <p:nvSpPr>
            <p:cNvPr name="TextBox 37" id="37"/>
            <p:cNvSpPr txBox="true"/>
            <p:nvPr/>
          </p:nvSpPr>
          <p:spPr>
            <a:xfrm>
              <a:off x="0" y="-76200"/>
              <a:ext cx="646870" cy="470730"/>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end</a:t>
              </a:r>
            </a:p>
          </p:txBody>
        </p:sp>
      </p:grpSp>
      <p:grpSp>
        <p:nvGrpSpPr>
          <p:cNvPr name="Group 38" id="38"/>
          <p:cNvGrpSpPr/>
          <p:nvPr/>
        </p:nvGrpSpPr>
        <p:grpSpPr>
          <a:xfrm rot="0">
            <a:off x="14789450" y="6024750"/>
            <a:ext cx="2344924" cy="1344083"/>
            <a:chOff x="0" y="0"/>
            <a:chExt cx="617593" cy="353997"/>
          </a:xfrm>
        </p:grpSpPr>
        <p:sp>
          <p:nvSpPr>
            <p:cNvPr name="Freeform 39" id="39"/>
            <p:cNvSpPr/>
            <p:nvPr/>
          </p:nvSpPr>
          <p:spPr>
            <a:xfrm flipH="false" flipV="false" rot="0">
              <a:off x="0" y="0"/>
              <a:ext cx="617593" cy="353997"/>
            </a:xfrm>
            <a:custGeom>
              <a:avLst/>
              <a:gdLst/>
              <a:ahLst/>
              <a:cxnLst/>
              <a:rect r="r" b="b" t="t" l="l"/>
              <a:pathLst>
                <a:path h="353997" w="617593">
                  <a:moveTo>
                    <a:pt x="0" y="0"/>
                  </a:moveTo>
                  <a:lnTo>
                    <a:pt x="617593" y="0"/>
                  </a:lnTo>
                  <a:lnTo>
                    <a:pt x="617593" y="353997"/>
                  </a:lnTo>
                  <a:lnTo>
                    <a:pt x="0" y="353997"/>
                  </a:lnTo>
                  <a:close/>
                </a:path>
              </a:pathLst>
            </a:custGeom>
            <a:solidFill>
              <a:srgbClr val="009CE1"/>
            </a:solidFill>
          </p:spPr>
        </p:sp>
        <p:sp>
          <p:nvSpPr>
            <p:cNvPr name="TextBox 40" id="40"/>
            <p:cNvSpPr txBox="true"/>
            <p:nvPr/>
          </p:nvSpPr>
          <p:spPr>
            <a:xfrm>
              <a:off x="0" y="-76200"/>
              <a:ext cx="617593" cy="430197"/>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show</a:t>
              </a:r>
            </a:p>
            <a:p>
              <a:pPr algn="ctr">
                <a:lnSpc>
                  <a:spcPts val="2659"/>
                </a:lnSpc>
              </a:pPr>
              <a:r>
                <a:rPr lang="en-US" sz="1899">
                  <a:solidFill>
                    <a:srgbClr val="000000"/>
                  </a:solidFill>
                  <a:latin typeface="Copperplate Gothic 32 AB"/>
                  <a:ea typeface="Copperplate Gothic 32 AB"/>
                  <a:cs typeface="Copperplate Gothic 32 AB"/>
                  <a:sym typeface="Copperplate Gothic 32 AB"/>
                </a:rPr>
                <a:t>“game over”</a:t>
              </a:r>
            </a:p>
          </p:txBody>
        </p:sp>
      </p:grpSp>
      <p:grpSp>
        <p:nvGrpSpPr>
          <p:cNvPr name="Group 41" id="41"/>
          <p:cNvGrpSpPr/>
          <p:nvPr/>
        </p:nvGrpSpPr>
        <p:grpSpPr>
          <a:xfrm rot="0">
            <a:off x="11964124" y="6024750"/>
            <a:ext cx="2344924" cy="1344083"/>
            <a:chOff x="0" y="0"/>
            <a:chExt cx="617593" cy="353997"/>
          </a:xfrm>
        </p:grpSpPr>
        <p:sp>
          <p:nvSpPr>
            <p:cNvPr name="Freeform 42" id="42"/>
            <p:cNvSpPr/>
            <p:nvPr/>
          </p:nvSpPr>
          <p:spPr>
            <a:xfrm flipH="false" flipV="false" rot="0">
              <a:off x="0" y="0"/>
              <a:ext cx="617593" cy="353997"/>
            </a:xfrm>
            <a:custGeom>
              <a:avLst/>
              <a:gdLst/>
              <a:ahLst/>
              <a:cxnLst/>
              <a:rect r="r" b="b" t="t" l="l"/>
              <a:pathLst>
                <a:path h="353997" w="617593">
                  <a:moveTo>
                    <a:pt x="0" y="0"/>
                  </a:moveTo>
                  <a:lnTo>
                    <a:pt x="617593" y="0"/>
                  </a:lnTo>
                  <a:lnTo>
                    <a:pt x="617593" y="353997"/>
                  </a:lnTo>
                  <a:lnTo>
                    <a:pt x="0" y="353997"/>
                  </a:lnTo>
                  <a:close/>
                </a:path>
              </a:pathLst>
            </a:custGeom>
            <a:solidFill>
              <a:srgbClr val="009CE1"/>
            </a:solidFill>
          </p:spPr>
        </p:sp>
        <p:sp>
          <p:nvSpPr>
            <p:cNvPr name="TextBox 43" id="43"/>
            <p:cNvSpPr txBox="true"/>
            <p:nvPr/>
          </p:nvSpPr>
          <p:spPr>
            <a:xfrm>
              <a:off x="0" y="-76200"/>
              <a:ext cx="617593" cy="430197"/>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show</a:t>
              </a:r>
            </a:p>
            <a:p>
              <a:pPr algn="ctr">
                <a:lnSpc>
                  <a:spcPts val="2659"/>
                </a:lnSpc>
              </a:pPr>
              <a:r>
                <a:rPr lang="en-US" sz="1899">
                  <a:solidFill>
                    <a:srgbClr val="000000"/>
                  </a:solidFill>
                  <a:latin typeface="Copperplate Gothic 32 AB"/>
                  <a:ea typeface="Copperplate Gothic 32 AB"/>
                  <a:cs typeface="Copperplate Gothic 32 AB"/>
                  <a:sym typeface="Copperplate Gothic 32 AB"/>
                </a:rPr>
                <a:t>“you win”</a:t>
              </a:r>
            </a:p>
          </p:txBody>
        </p:sp>
      </p:grpSp>
      <p:grpSp>
        <p:nvGrpSpPr>
          <p:cNvPr name="Group 44" id="44"/>
          <p:cNvGrpSpPr/>
          <p:nvPr/>
        </p:nvGrpSpPr>
        <p:grpSpPr>
          <a:xfrm rot="0">
            <a:off x="14690397" y="3425624"/>
            <a:ext cx="2443977" cy="1432168"/>
            <a:chOff x="0" y="0"/>
            <a:chExt cx="1622240" cy="950631"/>
          </a:xfrm>
        </p:grpSpPr>
        <p:sp>
          <p:nvSpPr>
            <p:cNvPr name="Freeform 45" id="45"/>
            <p:cNvSpPr/>
            <p:nvPr/>
          </p:nvSpPr>
          <p:spPr>
            <a:xfrm flipH="false" flipV="false" rot="0">
              <a:off x="0" y="0"/>
              <a:ext cx="1622240" cy="950631"/>
            </a:xfrm>
            <a:custGeom>
              <a:avLst/>
              <a:gdLst/>
              <a:ahLst/>
              <a:cxnLst/>
              <a:rect r="r" b="b" t="t" l="l"/>
              <a:pathLst>
                <a:path h="950631" w="1622240">
                  <a:moveTo>
                    <a:pt x="811120" y="0"/>
                  </a:moveTo>
                  <a:lnTo>
                    <a:pt x="1622240" y="475316"/>
                  </a:lnTo>
                  <a:lnTo>
                    <a:pt x="811120" y="950631"/>
                  </a:lnTo>
                  <a:lnTo>
                    <a:pt x="0" y="475316"/>
                  </a:lnTo>
                  <a:lnTo>
                    <a:pt x="811120" y="0"/>
                  </a:lnTo>
                  <a:close/>
                </a:path>
              </a:pathLst>
            </a:custGeom>
            <a:solidFill>
              <a:srgbClr val="009CE1"/>
            </a:solidFill>
          </p:spPr>
        </p:sp>
        <p:sp>
          <p:nvSpPr>
            <p:cNvPr name="TextBox 46" id="46"/>
            <p:cNvSpPr txBox="true"/>
            <p:nvPr/>
          </p:nvSpPr>
          <p:spPr>
            <a:xfrm>
              <a:off x="278822" y="87190"/>
              <a:ext cx="1064595" cy="700052"/>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is”game</a:t>
              </a:r>
            </a:p>
            <a:p>
              <a:pPr algn="ctr">
                <a:lnSpc>
                  <a:spcPts val="2659"/>
                </a:lnSpc>
              </a:pPr>
              <a:r>
                <a:rPr lang="en-US" sz="1899">
                  <a:solidFill>
                    <a:srgbClr val="000000"/>
                  </a:solidFill>
                  <a:latin typeface="Copperplate Gothic 32 AB"/>
                  <a:ea typeface="Copperplate Gothic 32 AB"/>
                  <a:cs typeface="Copperplate Gothic 32 AB"/>
                  <a:sym typeface="Copperplate Gothic 32 AB"/>
                </a:rPr>
                <a:t>over”?</a:t>
              </a:r>
            </a:p>
          </p:txBody>
        </p:sp>
      </p:grpSp>
      <p:grpSp>
        <p:nvGrpSpPr>
          <p:cNvPr name="Group 47" id="47"/>
          <p:cNvGrpSpPr/>
          <p:nvPr/>
        </p:nvGrpSpPr>
        <p:grpSpPr>
          <a:xfrm rot="0">
            <a:off x="11865071" y="3425624"/>
            <a:ext cx="2443977" cy="1432168"/>
            <a:chOff x="0" y="0"/>
            <a:chExt cx="1622240" cy="950631"/>
          </a:xfrm>
        </p:grpSpPr>
        <p:sp>
          <p:nvSpPr>
            <p:cNvPr name="Freeform 48" id="48"/>
            <p:cNvSpPr/>
            <p:nvPr/>
          </p:nvSpPr>
          <p:spPr>
            <a:xfrm flipH="false" flipV="false" rot="0">
              <a:off x="0" y="0"/>
              <a:ext cx="1622240" cy="950631"/>
            </a:xfrm>
            <a:custGeom>
              <a:avLst/>
              <a:gdLst/>
              <a:ahLst/>
              <a:cxnLst/>
              <a:rect r="r" b="b" t="t" l="l"/>
              <a:pathLst>
                <a:path h="950631" w="1622240">
                  <a:moveTo>
                    <a:pt x="811120" y="0"/>
                  </a:moveTo>
                  <a:lnTo>
                    <a:pt x="1622240" y="475316"/>
                  </a:lnTo>
                  <a:lnTo>
                    <a:pt x="811120" y="950631"/>
                  </a:lnTo>
                  <a:lnTo>
                    <a:pt x="0" y="475316"/>
                  </a:lnTo>
                  <a:lnTo>
                    <a:pt x="811120" y="0"/>
                  </a:lnTo>
                  <a:close/>
                </a:path>
              </a:pathLst>
            </a:custGeom>
            <a:solidFill>
              <a:srgbClr val="009CE1"/>
            </a:solidFill>
          </p:spPr>
        </p:sp>
        <p:sp>
          <p:nvSpPr>
            <p:cNvPr name="TextBox 49" id="49"/>
            <p:cNvSpPr txBox="true"/>
            <p:nvPr/>
          </p:nvSpPr>
          <p:spPr>
            <a:xfrm>
              <a:off x="278822" y="87190"/>
              <a:ext cx="1064595" cy="700052"/>
            </a:xfrm>
            <a:prstGeom prst="rect">
              <a:avLst/>
            </a:prstGeom>
          </p:spPr>
          <p:txBody>
            <a:bodyPr anchor="ctr" rtlCol="false" tIns="50800" lIns="50800" bIns="50800" rIns="50800"/>
            <a:lstStyle/>
            <a:p>
              <a:pPr algn="ctr">
                <a:lnSpc>
                  <a:spcPts val="2659"/>
                </a:lnSpc>
              </a:pPr>
              <a:r>
                <a:rPr lang="en-US" sz="1899">
                  <a:solidFill>
                    <a:srgbClr val="000000"/>
                  </a:solidFill>
                  <a:latin typeface="Copperplate Gothic 32 AB"/>
                  <a:ea typeface="Copperplate Gothic 32 AB"/>
                  <a:cs typeface="Copperplate Gothic 32 AB"/>
                  <a:sym typeface="Copperplate Gothic 32 AB"/>
                </a:rPr>
                <a:t>is”win</a:t>
              </a:r>
            </a:p>
            <a:p>
              <a:pPr algn="ctr">
                <a:lnSpc>
                  <a:spcPts val="2659"/>
                </a:lnSpc>
              </a:pPr>
              <a:r>
                <a:rPr lang="en-US" sz="1899">
                  <a:solidFill>
                    <a:srgbClr val="000000"/>
                  </a:solidFill>
                  <a:latin typeface="Copperplate Gothic 32 AB"/>
                  <a:ea typeface="Copperplate Gothic 32 AB"/>
                  <a:cs typeface="Copperplate Gothic 32 AB"/>
                  <a:sym typeface="Copperplate Gothic 32 AB"/>
                </a:rPr>
                <a:t>screen”?</a:t>
              </a:r>
            </a:p>
          </p:txBody>
        </p:sp>
      </p:grpSp>
      <p:sp>
        <p:nvSpPr>
          <p:cNvPr name="AutoShape 50" id="50"/>
          <p:cNvSpPr/>
          <p:nvPr/>
        </p:nvSpPr>
        <p:spPr>
          <a:xfrm>
            <a:off x="1972066" y="1298368"/>
            <a:ext cx="6604" cy="578628"/>
          </a:xfrm>
          <a:prstGeom prst="line">
            <a:avLst/>
          </a:prstGeom>
          <a:ln cap="flat" w="38100">
            <a:solidFill>
              <a:srgbClr val="FFFFFF"/>
            </a:solidFill>
            <a:prstDash val="solid"/>
            <a:headEnd type="none" len="sm" w="sm"/>
            <a:tailEnd type="arrow" len="sm" w="med"/>
          </a:ln>
        </p:spPr>
      </p:sp>
      <p:sp>
        <p:nvSpPr>
          <p:cNvPr name="AutoShape 51" id="51"/>
          <p:cNvSpPr/>
          <p:nvPr/>
        </p:nvSpPr>
        <p:spPr>
          <a:xfrm flipH="true">
            <a:off x="1976355" y="3080104"/>
            <a:ext cx="2315" cy="344793"/>
          </a:xfrm>
          <a:prstGeom prst="line">
            <a:avLst/>
          </a:prstGeom>
          <a:ln cap="flat" w="38100">
            <a:solidFill>
              <a:srgbClr val="FFFFFF"/>
            </a:solidFill>
            <a:prstDash val="solid"/>
            <a:headEnd type="none" len="sm" w="sm"/>
            <a:tailEnd type="arrow" len="sm" w="med"/>
          </a:ln>
        </p:spPr>
      </p:sp>
      <p:sp>
        <p:nvSpPr>
          <p:cNvPr name="AutoShape 52" id="52"/>
          <p:cNvSpPr/>
          <p:nvPr/>
        </p:nvSpPr>
        <p:spPr>
          <a:xfrm flipH="true">
            <a:off x="2000021" y="6564825"/>
            <a:ext cx="0" cy="360951"/>
          </a:xfrm>
          <a:prstGeom prst="line">
            <a:avLst/>
          </a:prstGeom>
          <a:ln cap="flat" w="38100">
            <a:solidFill>
              <a:srgbClr val="FFFFFF"/>
            </a:solidFill>
            <a:prstDash val="solid"/>
            <a:headEnd type="none" len="sm" w="sm"/>
            <a:tailEnd type="arrow" len="sm" w="med"/>
          </a:ln>
        </p:spPr>
      </p:sp>
      <p:sp>
        <p:nvSpPr>
          <p:cNvPr name="AutoShape 53" id="53"/>
          <p:cNvSpPr/>
          <p:nvPr/>
        </p:nvSpPr>
        <p:spPr>
          <a:xfrm>
            <a:off x="3222009" y="4141708"/>
            <a:ext cx="1583827" cy="44042"/>
          </a:xfrm>
          <a:prstGeom prst="line">
            <a:avLst/>
          </a:prstGeom>
          <a:ln cap="flat" w="38100">
            <a:solidFill>
              <a:srgbClr val="FFFFFF"/>
            </a:solidFill>
            <a:prstDash val="solid"/>
            <a:headEnd type="none" len="sm" w="sm"/>
            <a:tailEnd type="arrow" len="sm" w="med"/>
          </a:ln>
        </p:spPr>
      </p:sp>
      <p:sp>
        <p:nvSpPr>
          <p:cNvPr name="AutoShape 54" id="54"/>
          <p:cNvSpPr/>
          <p:nvPr/>
        </p:nvSpPr>
        <p:spPr>
          <a:xfrm flipH="true">
            <a:off x="2000021" y="8286425"/>
            <a:ext cx="0" cy="419100"/>
          </a:xfrm>
          <a:prstGeom prst="line">
            <a:avLst/>
          </a:prstGeom>
          <a:ln cap="flat" w="38100">
            <a:solidFill>
              <a:srgbClr val="FFFFFF"/>
            </a:solidFill>
            <a:prstDash val="solid"/>
            <a:headEnd type="none" len="sm" w="sm"/>
            <a:tailEnd type="arrow" len="sm" w="med"/>
          </a:ln>
        </p:spPr>
      </p:sp>
      <p:sp>
        <p:nvSpPr>
          <p:cNvPr name="AutoShape 55" id="55"/>
          <p:cNvSpPr/>
          <p:nvPr/>
        </p:nvSpPr>
        <p:spPr>
          <a:xfrm flipH="true">
            <a:off x="2000021" y="4857792"/>
            <a:ext cx="0" cy="417170"/>
          </a:xfrm>
          <a:prstGeom prst="line">
            <a:avLst/>
          </a:prstGeom>
          <a:ln cap="flat" w="38100">
            <a:solidFill>
              <a:srgbClr val="FFFFFF"/>
            </a:solidFill>
            <a:prstDash val="solid"/>
            <a:headEnd type="none" len="sm" w="sm"/>
            <a:tailEnd type="arrow" len="sm" w="med"/>
          </a:ln>
        </p:spPr>
      </p:sp>
      <p:sp>
        <p:nvSpPr>
          <p:cNvPr name="AutoShape 56" id="56"/>
          <p:cNvSpPr/>
          <p:nvPr/>
        </p:nvSpPr>
        <p:spPr>
          <a:xfrm>
            <a:off x="3193541" y="5919893"/>
            <a:ext cx="1571387" cy="13031"/>
          </a:xfrm>
          <a:prstGeom prst="line">
            <a:avLst/>
          </a:prstGeom>
          <a:ln cap="flat" w="38100">
            <a:solidFill>
              <a:srgbClr val="FFFFFF"/>
            </a:solidFill>
            <a:prstDash val="solid"/>
            <a:headEnd type="none" len="sm" w="sm"/>
            <a:tailEnd type="arrow" len="sm" w="med"/>
          </a:ln>
        </p:spPr>
      </p:sp>
      <p:sp>
        <p:nvSpPr>
          <p:cNvPr name="AutoShape 57" id="57"/>
          <p:cNvSpPr/>
          <p:nvPr/>
        </p:nvSpPr>
        <p:spPr>
          <a:xfrm>
            <a:off x="7192877" y="4185750"/>
            <a:ext cx="1162050" cy="2617"/>
          </a:xfrm>
          <a:prstGeom prst="line">
            <a:avLst/>
          </a:prstGeom>
          <a:ln cap="flat" w="38100">
            <a:solidFill>
              <a:srgbClr val="FFFFFF"/>
            </a:solidFill>
            <a:prstDash val="solid"/>
            <a:headEnd type="none" len="sm" w="sm"/>
            <a:tailEnd type="arrow" len="sm" w="med"/>
          </a:ln>
        </p:spPr>
      </p:sp>
      <p:sp>
        <p:nvSpPr>
          <p:cNvPr name="AutoShape 58" id="58"/>
          <p:cNvSpPr/>
          <p:nvPr/>
        </p:nvSpPr>
        <p:spPr>
          <a:xfrm>
            <a:off x="3222009" y="7606100"/>
            <a:ext cx="1542919" cy="0"/>
          </a:xfrm>
          <a:prstGeom prst="line">
            <a:avLst/>
          </a:prstGeom>
          <a:ln cap="flat" w="38100">
            <a:solidFill>
              <a:srgbClr val="FFFFFF"/>
            </a:solidFill>
            <a:prstDash val="solid"/>
            <a:headEnd type="none" len="sm" w="sm"/>
            <a:tailEnd type="arrow" len="sm" w="med"/>
          </a:ln>
        </p:spPr>
      </p:sp>
      <p:sp>
        <p:nvSpPr>
          <p:cNvPr name="AutoShape 59" id="59"/>
          <p:cNvSpPr/>
          <p:nvPr/>
        </p:nvSpPr>
        <p:spPr>
          <a:xfrm>
            <a:off x="3222009" y="9378776"/>
            <a:ext cx="1542919" cy="24320"/>
          </a:xfrm>
          <a:prstGeom prst="line">
            <a:avLst/>
          </a:prstGeom>
          <a:ln cap="flat" w="38100">
            <a:solidFill>
              <a:srgbClr val="FFFFFF"/>
            </a:solidFill>
            <a:prstDash val="solid"/>
            <a:headEnd type="none" len="sm" w="sm"/>
            <a:tailEnd type="arrow" len="sm" w="med"/>
          </a:ln>
        </p:spPr>
      </p:sp>
      <p:sp>
        <p:nvSpPr>
          <p:cNvPr name="AutoShape 60" id="60"/>
          <p:cNvSpPr/>
          <p:nvPr/>
        </p:nvSpPr>
        <p:spPr>
          <a:xfrm flipV="true">
            <a:off x="10699851" y="4141708"/>
            <a:ext cx="1165220" cy="46659"/>
          </a:xfrm>
          <a:prstGeom prst="line">
            <a:avLst/>
          </a:prstGeom>
          <a:ln cap="flat" w="38100">
            <a:solidFill>
              <a:srgbClr val="FFFFFF"/>
            </a:solidFill>
            <a:prstDash val="solid"/>
            <a:headEnd type="none" len="sm" w="sm"/>
            <a:tailEnd type="arrow" len="sm" w="med"/>
          </a:ln>
        </p:spPr>
      </p:sp>
      <p:sp>
        <p:nvSpPr>
          <p:cNvPr name="AutoShape 61" id="61"/>
          <p:cNvSpPr/>
          <p:nvPr/>
        </p:nvSpPr>
        <p:spPr>
          <a:xfrm>
            <a:off x="13087059" y="4857792"/>
            <a:ext cx="49526" cy="1166958"/>
          </a:xfrm>
          <a:prstGeom prst="line">
            <a:avLst/>
          </a:prstGeom>
          <a:ln cap="flat" w="38100">
            <a:solidFill>
              <a:srgbClr val="FFFFFF"/>
            </a:solidFill>
            <a:prstDash val="solid"/>
            <a:headEnd type="none" len="sm" w="sm"/>
            <a:tailEnd type="arrow" len="sm" w="med"/>
          </a:ln>
        </p:spPr>
      </p:sp>
      <p:sp>
        <p:nvSpPr>
          <p:cNvPr name="AutoShape 62" id="62"/>
          <p:cNvSpPr/>
          <p:nvPr/>
        </p:nvSpPr>
        <p:spPr>
          <a:xfrm>
            <a:off x="15912385" y="4857792"/>
            <a:ext cx="49526" cy="1166958"/>
          </a:xfrm>
          <a:prstGeom prst="line">
            <a:avLst/>
          </a:prstGeom>
          <a:ln cap="flat" w="38100">
            <a:solidFill>
              <a:srgbClr val="FFFFFF"/>
            </a:solidFill>
            <a:prstDash val="solid"/>
            <a:headEnd type="none" len="sm" w="sm"/>
            <a:tailEnd type="arrow" len="sm" w="med"/>
          </a:ln>
        </p:spPr>
      </p:sp>
      <p:sp>
        <p:nvSpPr>
          <p:cNvPr name="AutoShape 63" id="63"/>
          <p:cNvSpPr/>
          <p:nvPr/>
        </p:nvSpPr>
        <p:spPr>
          <a:xfrm flipV="true">
            <a:off x="7151968" y="5932924"/>
            <a:ext cx="1666002" cy="0"/>
          </a:xfrm>
          <a:prstGeom prst="line">
            <a:avLst/>
          </a:prstGeom>
          <a:ln cap="flat" w="38100">
            <a:solidFill>
              <a:srgbClr val="FFFFFF"/>
            </a:solidFill>
            <a:prstDash val="solid"/>
            <a:headEnd type="none" len="sm" w="sm"/>
            <a:tailEnd type="none" len="sm" w="sm"/>
          </a:ln>
        </p:spPr>
      </p:sp>
      <p:sp>
        <p:nvSpPr>
          <p:cNvPr name="AutoShape 64" id="64"/>
          <p:cNvSpPr/>
          <p:nvPr/>
        </p:nvSpPr>
        <p:spPr>
          <a:xfrm>
            <a:off x="7151968" y="7606100"/>
            <a:ext cx="2356551" cy="0"/>
          </a:xfrm>
          <a:prstGeom prst="line">
            <a:avLst/>
          </a:prstGeom>
          <a:ln cap="flat" w="38100">
            <a:solidFill>
              <a:srgbClr val="FFFFFF"/>
            </a:solidFill>
            <a:prstDash val="solid"/>
            <a:headEnd type="none" len="sm" w="sm"/>
            <a:tailEnd type="none" len="sm" w="sm"/>
          </a:ln>
        </p:spPr>
      </p:sp>
      <p:sp>
        <p:nvSpPr>
          <p:cNvPr name="AutoShape 65" id="65"/>
          <p:cNvSpPr/>
          <p:nvPr/>
        </p:nvSpPr>
        <p:spPr>
          <a:xfrm>
            <a:off x="7151968" y="9403095"/>
            <a:ext cx="3080270" cy="0"/>
          </a:xfrm>
          <a:prstGeom prst="line">
            <a:avLst/>
          </a:prstGeom>
          <a:ln cap="flat" w="38100">
            <a:solidFill>
              <a:srgbClr val="FFFFFF"/>
            </a:solidFill>
            <a:prstDash val="solid"/>
            <a:headEnd type="none" len="sm" w="sm"/>
            <a:tailEnd type="none" len="sm" w="sm"/>
          </a:ln>
        </p:spPr>
      </p:sp>
      <p:sp>
        <p:nvSpPr>
          <p:cNvPr name="AutoShape 66" id="66"/>
          <p:cNvSpPr/>
          <p:nvPr/>
        </p:nvSpPr>
        <p:spPr>
          <a:xfrm flipV="true">
            <a:off x="8817971" y="4857792"/>
            <a:ext cx="0" cy="1075132"/>
          </a:xfrm>
          <a:prstGeom prst="line">
            <a:avLst/>
          </a:prstGeom>
          <a:ln cap="flat" w="38100">
            <a:solidFill>
              <a:srgbClr val="FFFFFF"/>
            </a:solidFill>
            <a:prstDash val="solid"/>
            <a:headEnd type="none" len="sm" w="sm"/>
            <a:tailEnd type="arrow" len="sm" w="med"/>
          </a:ln>
        </p:spPr>
      </p:sp>
      <p:sp>
        <p:nvSpPr>
          <p:cNvPr name="AutoShape 67" id="67"/>
          <p:cNvSpPr/>
          <p:nvPr/>
        </p:nvSpPr>
        <p:spPr>
          <a:xfrm flipV="true">
            <a:off x="9508520" y="4860409"/>
            <a:ext cx="18869" cy="2745691"/>
          </a:xfrm>
          <a:prstGeom prst="line">
            <a:avLst/>
          </a:prstGeom>
          <a:ln cap="flat" w="38100">
            <a:solidFill>
              <a:srgbClr val="FFFFFF"/>
            </a:solidFill>
            <a:prstDash val="solid"/>
            <a:headEnd type="none" len="sm" w="sm"/>
            <a:tailEnd type="arrow" len="sm" w="med"/>
          </a:ln>
        </p:spPr>
      </p:sp>
      <p:sp>
        <p:nvSpPr>
          <p:cNvPr name="AutoShape 68" id="68"/>
          <p:cNvSpPr/>
          <p:nvPr/>
        </p:nvSpPr>
        <p:spPr>
          <a:xfrm flipV="true">
            <a:off x="10232238" y="4907920"/>
            <a:ext cx="0" cy="4495175"/>
          </a:xfrm>
          <a:prstGeom prst="line">
            <a:avLst/>
          </a:prstGeom>
          <a:ln cap="flat" w="38100">
            <a:solidFill>
              <a:srgbClr val="FFFFFF"/>
            </a:solidFill>
            <a:prstDash val="solid"/>
            <a:headEnd type="none" len="sm" w="sm"/>
            <a:tailEnd type="arrow" len="sm" w="med"/>
          </a:ln>
        </p:spPr>
      </p:sp>
      <p:sp>
        <p:nvSpPr>
          <p:cNvPr name="AutoShape 69" id="69"/>
          <p:cNvSpPr/>
          <p:nvPr/>
        </p:nvSpPr>
        <p:spPr>
          <a:xfrm flipH="true">
            <a:off x="12419037" y="7368833"/>
            <a:ext cx="0" cy="1675310"/>
          </a:xfrm>
          <a:prstGeom prst="line">
            <a:avLst/>
          </a:prstGeom>
          <a:ln cap="flat" w="38100">
            <a:solidFill>
              <a:srgbClr val="FFFFFF"/>
            </a:solidFill>
            <a:prstDash val="solid"/>
            <a:headEnd type="none" len="sm" w="sm"/>
            <a:tailEnd type="none" len="sm" w="sm"/>
          </a:ln>
        </p:spPr>
      </p:sp>
      <p:sp>
        <p:nvSpPr>
          <p:cNvPr name="AutoShape 70" id="70"/>
          <p:cNvSpPr/>
          <p:nvPr/>
        </p:nvSpPr>
        <p:spPr>
          <a:xfrm>
            <a:off x="16726753" y="7368833"/>
            <a:ext cx="0" cy="1675310"/>
          </a:xfrm>
          <a:prstGeom prst="line">
            <a:avLst/>
          </a:prstGeom>
          <a:ln cap="flat" w="38100">
            <a:solidFill>
              <a:srgbClr val="FFFFFF"/>
            </a:solidFill>
            <a:prstDash val="solid"/>
            <a:headEnd type="none" len="sm" w="sm"/>
            <a:tailEnd type="none" len="sm" w="sm"/>
          </a:ln>
        </p:spPr>
      </p:sp>
      <p:sp>
        <p:nvSpPr>
          <p:cNvPr name="AutoShape 71" id="71"/>
          <p:cNvSpPr/>
          <p:nvPr/>
        </p:nvSpPr>
        <p:spPr>
          <a:xfrm flipV="true">
            <a:off x="12419037" y="8806455"/>
            <a:ext cx="927706" cy="237689"/>
          </a:xfrm>
          <a:prstGeom prst="line">
            <a:avLst/>
          </a:prstGeom>
          <a:ln cap="flat" w="38100">
            <a:solidFill>
              <a:srgbClr val="FFFFFF"/>
            </a:solidFill>
            <a:prstDash val="solid"/>
            <a:headEnd type="none" len="sm" w="sm"/>
            <a:tailEnd type="arrow" len="sm" w="med"/>
          </a:ln>
        </p:spPr>
      </p:sp>
      <p:sp>
        <p:nvSpPr>
          <p:cNvPr name="AutoShape 72" id="72"/>
          <p:cNvSpPr/>
          <p:nvPr/>
        </p:nvSpPr>
        <p:spPr>
          <a:xfrm flipH="true" flipV="true">
            <a:off x="15802828" y="9044143"/>
            <a:ext cx="923925" cy="0"/>
          </a:xfrm>
          <a:prstGeom prst="line">
            <a:avLst/>
          </a:prstGeom>
          <a:ln cap="flat" w="38100">
            <a:solidFill>
              <a:srgbClr val="FFFFFF"/>
            </a:solidFill>
            <a:prstDash val="solid"/>
            <a:headEnd type="none" len="sm" w="sm"/>
            <a:tailEnd type="arrow" len="sm" w="med"/>
          </a:ln>
        </p:spPr>
      </p:sp>
      <p:sp>
        <p:nvSpPr>
          <p:cNvPr name="AutoShape 73" id="73"/>
          <p:cNvSpPr/>
          <p:nvPr/>
        </p:nvSpPr>
        <p:spPr>
          <a:xfrm>
            <a:off x="14309048" y="4141708"/>
            <a:ext cx="381349" cy="0"/>
          </a:xfrm>
          <a:prstGeom prst="line">
            <a:avLst/>
          </a:prstGeom>
          <a:ln cap="flat" w="38100">
            <a:solidFill>
              <a:srgbClr val="FFFFFF"/>
            </a:solidFill>
            <a:prstDash val="solid"/>
            <a:headEnd type="none" len="sm" w="sm"/>
            <a:tailEnd type="arrow" len="sm" w="med"/>
          </a:ln>
        </p:spPr>
      </p:sp>
      <p:sp>
        <p:nvSpPr>
          <p:cNvPr name="AutoShape 74" id="74"/>
          <p:cNvSpPr/>
          <p:nvPr/>
        </p:nvSpPr>
        <p:spPr>
          <a:xfrm flipV="true">
            <a:off x="17134374" y="4141708"/>
            <a:ext cx="794250" cy="0"/>
          </a:xfrm>
          <a:prstGeom prst="line">
            <a:avLst/>
          </a:prstGeom>
          <a:ln cap="flat" w="38100">
            <a:solidFill>
              <a:srgbClr val="FFFFFF"/>
            </a:solidFill>
            <a:prstDash val="solid"/>
            <a:headEnd type="none" len="sm" w="sm"/>
            <a:tailEnd type="none" len="sm" w="sm"/>
          </a:ln>
        </p:spPr>
      </p:sp>
      <p:sp>
        <p:nvSpPr>
          <p:cNvPr name="AutoShape 75" id="75"/>
          <p:cNvSpPr/>
          <p:nvPr/>
        </p:nvSpPr>
        <p:spPr>
          <a:xfrm flipV="true">
            <a:off x="17928623" y="687693"/>
            <a:ext cx="0" cy="3454014"/>
          </a:xfrm>
          <a:prstGeom prst="line">
            <a:avLst/>
          </a:prstGeom>
          <a:ln cap="flat" w="38100">
            <a:solidFill>
              <a:srgbClr val="FFFFFF"/>
            </a:solidFill>
            <a:prstDash val="solid"/>
            <a:headEnd type="none" len="sm" w="sm"/>
            <a:tailEnd type="none" len="sm" w="sm"/>
          </a:ln>
        </p:spPr>
      </p:sp>
      <p:sp>
        <p:nvSpPr>
          <p:cNvPr name="AutoShape 76" id="76"/>
          <p:cNvSpPr/>
          <p:nvPr/>
        </p:nvSpPr>
        <p:spPr>
          <a:xfrm flipH="true">
            <a:off x="3194054" y="687693"/>
            <a:ext cx="14734569" cy="0"/>
          </a:xfrm>
          <a:prstGeom prst="line">
            <a:avLst/>
          </a:prstGeom>
          <a:ln cap="flat" w="38100">
            <a:solidFill>
              <a:srgbClr val="FFFFFF"/>
            </a:solidFill>
            <a:prstDash val="solid"/>
            <a:headEnd type="none" len="sm" w="sm"/>
            <a:tailEnd type="arrow" len="sm" w="med"/>
          </a:ln>
        </p:spPr>
      </p:sp>
      <p:sp>
        <p:nvSpPr>
          <p:cNvPr name="AutoShape 77" id="77"/>
          <p:cNvSpPr/>
          <p:nvPr/>
        </p:nvSpPr>
        <p:spPr>
          <a:xfrm flipV="true">
            <a:off x="4764928" y="856507"/>
            <a:ext cx="0" cy="1622043"/>
          </a:xfrm>
          <a:prstGeom prst="line">
            <a:avLst/>
          </a:prstGeom>
          <a:ln cap="flat" w="38100">
            <a:solidFill>
              <a:srgbClr val="FFFFFF"/>
            </a:solidFill>
            <a:prstDash val="solid"/>
            <a:headEnd type="none" len="sm" w="sm"/>
            <a:tailEnd type="none" len="sm" w="sm"/>
          </a:ln>
        </p:spPr>
      </p:sp>
      <p:sp>
        <p:nvSpPr>
          <p:cNvPr name="AutoShape 78" id="78"/>
          <p:cNvSpPr/>
          <p:nvPr/>
        </p:nvSpPr>
        <p:spPr>
          <a:xfrm flipH="true" flipV="true">
            <a:off x="3202899" y="840084"/>
            <a:ext cx="1562028" cy="16423"/>
          </a:xfrm>
          <a:prstGeom prst="line">
            <a:avLst/>
          </a:prstGeom>
          <a:ln cap="flat" w="38100">
            <a:solidFill>
              <a:srgbClr val="FFFFFF"/>
            </a:solidFill>
            <a:prstDash val="solid"/>
            <a:headEnd type="none" len="sm" w="sm"/>
            <a:tailEnd type="arrow" len="sm" w="med"/>
          </a:ln>
        </p:spPr>
      </p:sp>
      <p:sp>
        <p:nvSpPr>
          <p:cNvPr name="AutoShape 79" id="79"/>
          <p:cNvSpPr/>
          <p:nvPr/>
        </p:nvSpPr>
        <p:spPr>
          <a:xfrm>
            <a:off x="3157956" y="2478550"/>
            <a:ext cx="1606972" cy="0"/>
          </a:xfrm>
          <a:prstGeom prst="line">
            <a:avLst/>
          </a:prstGeom>
          <a:ln cap="flat" w="38100">
            <a:solidFill>
              <a:srgbClr val="FFFFFF"/>
            </a:solidFill>
            <a:prstDash val="solid"/>
            <a:headEnd type="none" len="sm" w="sm"/>
            <a:tailEnd type="none" len="sm" w="sm"/>
          </a:ln>
        </p:spPr>
      </p:sp>
      <p:pic>
        <p:nvPicPr>
          <p:cNvPr name="Picture 80" id="80"/>
          <p:cNvPicPr>
            <a:picLocks noChangeAspect="true"/>
          </p:cNvPicPr>
          <p:nvPr/>
        </p:nvPicPr>
        <p:blipFill>
          <a:blip r:embed="rId2"/>
          <a:srcRect l="0" t="0" r="0" b="0"/>
          <a:stretch>
            <a:fillRect/>
          </a:stretch>
        </p:blipFill>
        <p:spPr>
          <a:xfrm flipH="false" flipV="false" rot="0">
            <a:off x="4628782" y="1447237"/>
            <a:ext cx="2137437" cy="2062626"/>
          </a:xfrm>
          <a:prstGeom prst="rect">
            <a:avLst/>
          </a:prstGeom>
        </p:spPr>
      </p:pic>
      <p:sp>
        <p:nvSpPr>
          <p:cNvPr name="TextBox 81" id="81"/>
          <p:cNvSpPr txBox="true"/>
          <p:nvPr/>
        </p:nvSpPr>
        <p:spPr>
          <a:xfrm rot="0">
            <a:off x="10943427" y="914400"/>
            <a:ext cx="5018484" cy="962596"/>
          </a:xfrm>
          <a:prstGeom prst="rect">
            <a:avLst/>
          </a:prstGeom>
        </p:spPr>
        <p:txBody>
          <a:bodyPr anchor="t" rtlCol="false" tIns="0" lIns="0" bIns="0" rIns="0">
            <a:spAutoFit/>
          </a:bodyPr>
          <a:lstStyle/>
          <a:p>
            <a:pPr algn="ctr">
              <a:lnSpc>
                <a:spcPts val="7840"/>
              </a:lnSpc>
            </a:pPr>
            <a:r>
              <a:rPr lang="en-US" sz="5600">
                <a:solidFill>
                  <a:srgbClr val="B95210"/>
                </a:solidFill>
                <a:latin typeface="Archivo Black"/>
                <a:ea typeface="Archivo Black"/>
                <a:cs typeface="Archivo Black"/>
                <a:sym typeface="Archivo Black"/>
              </a:rPr>
              <a:t>FLOWCHART</a:t>
            </a:r>
          </a:p>
        </p:txBody>
      </p:sp>
      <p:sp>
        <p:nvSpPr>
          <p:cNvPr name="TextBox 82" id="82"/>
          <p:cNvSpPr txBox="true"/>
          <p:nvPr/>
        </p:nvSpPr>
        <p:spPr>
          <a:xfrm rot="0">
            <a:off x="1424965" y="3021129"/>
            <a:ext cx="392130" cy="323214"/>
          </a:xfrm>
          <a:prstGeom prst="rect">
            <a:avLst/>
          </a:prstGeom>
        </p:spPr>
        <p:txBody>
          <a:bodyPr anchor="t" rtlCol="false" tIns="0" lIns="0" bIns="0" rIns="0">
            <a:spAutoFit/>
          </a:bodyPr>
          <a:lstStyle/>
          <a:p>
            <a:pPr algn="ctr">
              <a:lnSpc>
                <a:spcPts val="2660"/>
              </a:lnSpc>
            </a:pPr>
            <a:r>
              <a:rPr lang="en-US" sz="1900">
                <a:solidFill>
                  <a:srgbClr val="B95210"/>
                </a:solidFill>
                <a:latin typeface="DM Sans"/>
                <a:ea typeface="DM Sans"/>
                <a:cs typeface="DM Sans"/>
                <a:sym typeface="DM Sans"/>
              </a:rPr>
              <a:t>yes</a:t>
            </a:r>
          </a:p>
        </p:txBody>
      </p:sp>
      <p:sp>
        <p:nvSpPr>
          <p:cNvPr name="TextBox 83" id="83"/>
          <p:cNvSpPr txBox="true"/>
          <p:nvPr/>
        </p:nvSpPr>
        <p:spPr>
          <a:xfrm rot="0">
            <a:off x="1621030" y="4838742"/>
            <a:ext cx="272291" cy="406373"/>
          </a:xfrm>
          <a:prstGeom prst="rect">
            <a:avLst/>
          </a:prstGeom>
        </p:spPr>
        <p:txBody>
          <a:bodyPr anchor="t" rtlCol="false" tIns="0" lIns="0" bIns="0" rIns="0">
            <a:spAutoFit/>
          </a:bodyPr>
          <a:lstStyle/>
          <a:p>
            <a:pPr algn="ctr">
              <a:lnSpc>
                <a:spcPts val="2800"/>
              </a:lnSpc>
            </a:pPr>
            <a:r>
              <a:rPr lang="en-US" sz="2000">
                <a:solidFill>
                  <a:srgbClr val="B95210"/>
                </a:solidFill>
                <a:latin typeface="Cooper Hewitt"/>
                <a:ea typeface="Cooper Hewitt"/>
                <a:cs typeface="Cooper Hewitt"/>
                <a:sym typeface="Cooper Hewitt"/>
              </a:rPr>
              <a:t>no</a:t>
            </a:r>
          </a:p>
        </p:txBody>
      </p:sp>
      <p:sp>
        <p:nvSpPr>
          <p:cNvPr name="TextBox 84" id="84"/>
          <p:cNvSpPr txBox="true"/>
          <p:nvPr/>
        </p:nvSpPr>
        <p:spPr>
          <a:xfrm rot="0">
            <a:off x="1621030" y="6488625"/>
            <a:ext cx="272291" cy="406373"/>
          </a:xfrm>
          <a:prstGeom prst="rect">
            <a:avLst/>
          </a:prstGeom>
        </p:spPr>
        <p:txBody>
          <a:bodyPr anchor="t" rtlCol="false" tIns="0" lIns="0" bIns="0" rIns="0">
            <a:spAutoFit/>
          </a:bodyPr>
          <a:lstStyle/>
          <a:p>
            <a:pPr algn="ctr">
              <a:lnSpc>
                <a:spcPts val="2800"/>
              </a:lnSpc>
            </a:pPr>
            <a:r>
              <a:rPr lang="en-US" sz="2000">
                <a:solidFill>
                  <a:srgbClr val="B95210"/>
                </a:solidFill>
                <a:latin typeface="Cooper Hewitt"/>
                <a:ea typeface="Cooper Hewitt"/>
                <a:cs typeface="Cooper Hewitt"/>
                <a:sym typeface="Cooper Hewitt"/>
              </a:rPr>
              <a:t>no</a:t>
            </a:r>
          </a:p>
        </p:txBody>
      </p:sp>
      <p:sp>
        <p:nvSpPr>
          <p:cNvPr name="TextBox 85" id="85"/>
          <p:cNvSpPr txBox="true"/>
          <p:nvPr/>
        </p:nvSpPr>
        <p:spPr>
          <a:xfrm rot="0">
            <a:off x="1637285" y="8210225"/>
            <a:ext cx="272291" cy="406373"/>
          </a:xfrm>
          <a:prstGeom prst="rect">
            <a:avLst/>
          </a:prstGeom>
        </p:spPr>
        <p:txBody>
          <a:bodyPr anchor="t" rtlCol="false" tIns="0" lIns="0" bIns="0" rIns="0">
            <a:spAutoFit/>
          </a:bodyPr>
          <a:lstStyle/>
          <a:p>
            <a:pPr algn="ctr">
              <a:lnSpc>
                <a:spcPts val="2800"/>
              </a:lnSpc>
            </a:pPr>
            <a:r>
              <a:rPr lang="en-US" sz="2000">
                <a:solidFill>
                  <a:srgbClr val="B95210"/>
                </a:solidFill>
                <a:latin typeface="Cooper Hewitt"/>
                <a:ea typeface="Cooper Hewitt"/>
                <a:cs typeface="Cooper Hewitt"/>
                <a:sym typeface="Cooper Hewitt"/>
              </a:rPr>
              <a:t>no</a:t>
            </a:r>
          </a:p>
        </p:txBody>
      </p:sp>
      <p:sp>
        <p:nvSpPr>
          <p:cNvPr name="TextBox 86" id="86"/>
          <p:cNvSpPr txBox="true"/>
          <p:nvPr/>
        </p:nvSpPr>
        <p:spPr>
          <a:xfrm rot="0">
            <a:off x="3642182" y="3818494"/>
            <a:ext cx="392130" cy="323214"/>
          </a:xfrm>
          <a:prstGeom prst="rect">
            <a:avLst/>
          </a:prstGeom>
        </p:spPr>
        <p:txBody>
          <a:bodyPr anchor="t" rtlCol="false" tIns="0" lIns="0" bIns="0" rIns="0">
            <a:spAutoFit/>
          </a:bodyPr>
          <a:lstStyle/>
          <a:p>
            <a:pPr algn="ctr">
              <a:lnSpc>
                <a:spcPts val="2660"/>
              </a:lnSpc>
            </a:pPr>
            <a:r>
              <a:rPr lang="en-US" sz="1900">
                <a:solidFill>
                  <a:srgbClr val="B95210"/>
                </a:solidFill>
                <a:latin typeface="DM Sans"/>
                <a:ea typeface="DM Sans"/>
                <a:cs typeface="DM Sans"/>
                <a:sym typeface="DM Sans"/>
              </a:rPr>
              <a:t>yes</a:t>
            </a:r>
          </a:p>
        </p:txBody>
      </p:sp>
      <p:sp>
        <p:nvSpPr>
          <p:cNvPr name="TextBox 87" id="87"/>
          <p:cNvSpPr txBox="true"/>
          <p:nvPr/>
        </p:nvSpPr>
        <p:spPr>
          <a:xfrm rot="0">
            <a:off x="3642182" y="5596679"/>
            <a:ext cx="392130" cy="323214"/>
          </a:xfrm>
          <a:prstGeom prst="rect">
            <a:avLst/>
          </a:prstGeom>
        </p:spPr>
        <p:txBody>
          <a:bodyPr anchor="t" rtlCol="false" tIns="0" lIns="0" bIns="0" rIns="0">
            <a:spAutoFit/>
          </a:bodyPr>
          <a:lstStyle/>
          <a:p>
            <a:pPr algn="ctr">
              <a:lnSpc>
                <a:spcPts val="2660"/>
              </a:lnSpc>
            </a:pPr>
            <a:r>
              <a:rPr lang="en-US" sz="1900">
                <a:solidFill>
                  <a:srgbClr val="B95210"/>
                </a:solidFill>
                <a:latin typeface="DM Sans"/>
                <a:ea typeface="DM Sans"/>
                <a:cs typeface="DM Sans"/>
                <a:sym typeface="DM Sans"/>
              </a:rPr>
              <a:t>yes</a:t>
            </a:r>
          </a:p>
        </p:txBody>
      </p:sp>
      <p:sp>
        <p:nvSpPr>
          <p:cNvPr name="TextBox 88" id="88"/>
          <p:cNvSpPr txBox="true"/>
          <p:nvPr/>
        </p:nvSpPr>
        <p:spPr>
          <a:xfrm rot="0">
            <a:off x="3601339" y="7282886"/>
            <a:ext cx="392130" cy="323214"/>
          </a:xfrm>
          <a:prstGeom prst="rect">
            <a:avLst/>
          </a:prstGeom>
        </p:spPr>
        <p:txBody>
          <a:bodyPr anchor="t" rtlCol="false" tIns="0" lIns="0" bIns="0" rIns="0">
            <a:spAutoFit/>
          </a:bodyPr>
          <a:lstStyle/>
          <a:p>
            <a:pPr algn="ctr">
              <a:lnSpc>
                <a:spcPts val="2660"/>
              </a:lnSpc>
            </a:pPr>
            <a:r>
              <a:rPr lang="en-US" sz="1900">
                <a:solidFill>
                  <a:srgbClr val="B95210"/>
                </a:solidFill>
                <a:latin typeface="DM Sans"/>
                <a:ea typeface="DM Sans"/>
                <a:cs typeface="DM Sans"/>
                <a:sym typeface="DM Sans"/>
              </a:rPr>
              <a:t>yes</a:t>
            </a:r>
          </a:p>
        </p:txBody>
      </p:sp>
      <p:sp>
        <p:nvSpPr>
          <p:cNvPr name="TextBox 89" id="89"/>
          <p:cNvSpPr txBox="true"/>
          <p:nvPr/>
        </p:nvSpPr>
        <p:spPr>
          <a:xfrm rot="0">
            <a:off x="3601339" y="9082475"/>
            <a:ext cx="392130" cy="323214"/>
          </a:xfrm>
          <a:prstGeom prst="rect">
            <a:avLst/>
          </a:prstGeom>
        </p:spPr>
        <p:txBody>
          <a:bodyPr anchor="t" rtlCol="false" tIns="0" lIns="0" bIns="0" rIns="0">
            <a:spAutoFit/>
          </a:bodyPr>
          <a:lstStyle/>
          <a:p>
            <a:pPr algn="ctr">
              <a:lnSpc>
                <a:spcPts val="2660"/>
              </a:lnSpc>
            </a:pPr>
            <a:r>
              <a:rPr lang="en-US" sz="1900">
                <a:solidFill>
                  <a:srgbClr val="B95210"/>
                </a:solidFill>
                <a:latin typeface="DM Sans"/>
                <a:ea typeface="DM Sans"/>
                <a:cs typeface="DM Sans"/>
                <a:sym typeface="DM Sans"/>
              </a:rPr>
              <a:t>yes</a:t>
            </a:r>
          </a:p>
        </p:txBody>
      </p:sp>
      <p:sp>
        <p:nvSpPr>
          <p:cNvPr name="TextBox 90" id="90"/>
          <p:cNvSpPr txBox="true"/>
          <p:nvPr/>
        </p:nvSpPr>
        <p:spPr>
          <a:xfrm rot="0">
            <a:off x="15410698" y="5207015"/>
            <a:ext cx="392130" cy="323214"/>
          </a:xfrm>
          <a:prstGeom prst="rect">
            <a:avLst/>
          </a:prstGeom>
        </p:spPr>
        <p:txBody>
          <a:bodyPr anchor="t" rtlCol="false" tIns="0" lIns="0" bIns="0" rIns="0">
            <a:spAutoFit/>
          </a:bodyPr>
          <a:lstStyle/>
          <a:p>
            <a:pPr algn="ctr">
              <a:lnSpc>
                <a:spcPts val="2660"/>
              </a:lnSpc>
            </a:pPr>
            <a:r>
              <a:rPr lang="en-US" sz="1900">
                <a:solidFill>
                  <a:srgbClr val="B95210"/>
                </a:solidFill>
                <a:latin typeface="DM Sans"/>
                <a:ea typeface="DM Sans"/>
                <a:cs typeface="DM Sans"/>
                <a:sym typeface="DM Sans"/>
              </a:rPr>
              <a:t>yes</a:t>
            </a:r>
          </a:p>
        </p:txBody>
      </p:sp>
      <p:sp>
        <p:nvSpPr>
          <p:cNvPr name="TextBox 91" id="91"/>
          <p:cNvSpPr txBox="true"/>
          <p:nvPr/>
        </p:nvSpPr>
        <p:spPr>
          <a:xfrm rot="0">
            <a:off x="12580647" y="5207015"/>
            <a:ext cx="392130" cy="323214"/>
          </a:xfrm>
          <a:prstGeom prst="rect">
            <a:avLst/>
          </a:prstGeom>
        </p:spPr>
        <p:txBody>
          <a:bodyPr anchor="t" rtlCol="false" tIns="0" lIns="0" bIns="0" rIns="0">
            <a:spAutoFit/>
          </a:bodyPr>
          <a:lstStyle/>
          <a:p>
            <a:pPr algn="ctr">
              <a:lnSpc>
                <a:spcPts val="2660"/>
              </a:lnSpc>
            </a:pPr>
            <a:r>
              <a:rPr lang="en-US" sz="1900">
                <a:solidFill>
                  <a:srgbClr val="B95210"/>
                </a:solidFill>
                <a:latin typeface="DM Sans"/>
                <a:ea typeface="DM Sans"/>
                <a:cs typeface="DM Sans"/>
                <a:sym typeface="DM Sans"/>
              </a:rPr>
              <a:t>yes</a:t>
            </a:r>
          </a:p>
        </p:txBody>
      </p:sp>
      <p:sp>
        <p:nvSpPr>
          <p:cNvPr name="TextBox 92" id="92"/>
          <p:cNvSpPr txBox="true"/>
          <p:nvPr/>
        </p:nvSpPr>
        <p:spPr>
          <a:xfrm rot="0">
            <a:off x="14309048" y="3601019"/>
            <a:ext cx="272291" cy="406373"/>
          </a:xfrm>
          <a:prstGeom prst="rect">
            <a:avLst/>
          </a:prstGeom>
        </p:spPr>
        <p:txBody>
          <a:bodyPr anchor="t" rtlCol="false" tIns="0" lIns="0" bIns="0" rIns="0">
            <a:spAutoFit/>
          </a:bodyPr>
          <a:lstStyle/>
          <a:p>
            <a:pPr algn="ctr">
              <a:lnSpc>
                <a:spcPts val="2800"/>
              </a:lnSpc>
            </a:pPr>
            <a:r>
              <a:rPr lang="en-US" sz="2000">
                <a:solidFill>
                  <a:srgbClr val="B95210"/>
                </a:solidFill>
                <a:latin typeface="Cooper Hewitt"/>
                <a:ea typeface="Cooper Hewitt"/>
                <a:cs typeface="Cooper Hewitt"/>
                <a:sym typeface="Cooper Hewitt"/>
              </a:rPr>
              <a:t>no</a:t>
            </a:r>
          </a:p>
        </p:txBody>
      </p:sp>
      <p:sp>
        <p:nvSpPr>
          <p:cNvPr name="TextBox 93" id="93"/>
          <p:cNvSpPr txBox="true"/>
          <p:nvPr/>
        </p:nvSpPr>
        <p:spPr>
          <a:xfrm rot="0">
            <a:off x="4492637" y="1470622"/>
            <a:ext cx="272291" cy="406373"/>
          </a:xfrm>
          <a:prstGeom prst="rect">
            <a:avLst/>
          </a:prstGeom>
        </p:spPr>
        <p:txBody>
          <a:bodyPr anchor="t" rtlCol="false" tIns="0" lIns="0" bIns="0" rIns="0">
            <a:spAutoFit/>
          </a:bodyPr>
          <a:lstStyle/>
          <a:p>
            <a:pPr algn="ctr">
              <a:lnSpc>
                <a:spcPts val="2800"/>
              </a:lnSpc>
            </a:pPr>
            <a:r>
              <a:rPr lang="en-US" sz="2000">
                <a:solidFill>
                  <a:srgbClr val="B95210"/>
                </a:solidFill>
                <a:latin typeface="Cooper Hewitt"/>
                <a:ea typeface="Cooper Hewitt"/>
                <a:cs typeface="Cooper Hewitt"/>
                <a:sym typeface="Cooper Hewitt"/>
              </a:rPr>
              <a:t>no</a:t>
            </a:r>
          </a:p>
        </p:txBody>
      </p:sp>
      <p:pic>
        <p:nvPicPr>
          <p:cNvPr name="Picture 94" id="94"/>
          <p:cNvPicPr>
            <a:picLocks noChangeAspect="true"/>
          </p:cNvPicPr>
          <p:nvPr/>
        </p:nvPicPr>
        <p:blipFill>
          <a:blip r:embed="rId2"/>
          <a:srcRect l="0" t="0" r="0" b="0"/>
          <a:stretch>
            <a:fillRect/>
          </a:stretch>
        </p:blipFill>
        <p:spPr>
          <a:xfrm flipH="true" flipV="false" rot="0">
            <a:off x="8424991" y="1453699"/>
            <a:ext cx="2137437" cy="2062626"/>
          </a:xfrm>
          <a:prstGeom prst="rect">
            <a:avLst/>
          </a:prstGeom>
        </p:spPr>
      </p:pic>
      <p:pic>
        <p:nvPicPr>
          <p:cNvPr name="Picture 95" id="95"/>
          <p:cNvPicPr>
            <a:picLocks noChangeAspect="true"/>
          </p:cNvPicPr>
          <p:nvPr/>
        </p:nvPicPr>
        <p:blipFill>
          <a:blip r:embed="rId2"/>
          <a:srcRect l="0" t="0" r="0" b="0"/>
          <a:stretch>
            <a:fillRect/>
          </a:stretch>
        </p:blipFill>
        <p:spPr>
          <a:xfrm flipH="true" flipV="false" rot="0">
            <a:off x="6229717" y="1867416"/>
            <a:ext cx="1706003" cy="1646293"/>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sp>
        <p:nvSpPr>
          <p:cNvPr name="TextBox 2" id="2"/>
          <p:cNvSpPr txBox="true"/>
          <p:nvPr/>
        </p:nvSpPr>
        <p:spPr>
          <a:xfrm rot="0">
            <a:off x="2613034" y="2539853"/>
            <a:ext cx="13061933" cy="5698286"/>
          </a:xfrm>
          <a:prstGeom prst="rect">
            <a:avLst/>
          </a:prstGeom>
        </p:spPr>
        <p:txBody>
          <a:bodyPr anchor="t" rtlCol="false" tIns="0" lIns="0" bIns="0" rIns="0">
            <a:spAutoFit/>
          </a:bodyPr>
          <a:lstStyle/>
          <a:p>
            <a:pPr algn="ctr">
              <a:lnSpc>
                <a:spcPts val="5623"/>
              </a:lnSpc>
            </a:pPr>
            <a:r>
              <a:rPr lang="en-US" sz="4016">
                <a:solidFill>
                  <a:srgbClr val="B95210"/>
                </a:solidFill>
                <a:latin typeface="Copperplate Gothic 32 AB"/>
                <a:ea typeface="Copperplate Gothic 32 AB"/>
                <a:cs typeface="Copperplate Gothic 32 AB"/>
                <a:sym typeface="Copperplate Gothic 32 AB"/>
              </a:rPr>
              <a:t> Enhanced Gameplay &amp; User Experience.</a:t>
            </a:r>
          </a:p>
          <a:p>
            <a:pPr algn="ctr">
              <a:lnSpc>
                <a:spcPts val="5623"/>
              </a:lnSpc>
            </a:pPr>
          </a:p>
          <a:p>
            <a:pPr algn="ctr">
              <a:lnSpc>
                <a:spcPts val="5623"/>
              </a:lnSpc>
            </a:pPr>
            <a:r>
              <a:rPr lang="en-US" sz="4016">
                <a:solidFill>
                  <a:srgbClr val="B95210"/>
                </a:solidFill>
                <a:latin typeface="Copperplate Gothic 32 AB"/>
                <a:ea typeface="Copperplate Gothic 32 AB"/>
                <a:cs typeface="Copperplate Gothic 32 AB"/>
                <a:sym typeface="Copperplate Gothic 32 AB"/>
              </a:rPr>
              <a:t>Improved AI &amp; Strategic Depth</a:t>
            </a:r>
          </a:p>
          <a:p>
            <a:pPr algn="ctr">
              <a:lnSpc>
                <a:spcPts val="5623"/>
              </a:lnSpc>
            </a:pPr>
          </a:p>
          <a:p>
            <a:pPr algn="ctr">
              <a:lnSpc>
                <a:spcPts val="5623"/>
              </a:lnSpc>
            </a:pPr>
            <a:r>
              <a:rPr lang="en-US" sz="4016">
                <a:solidFill>
                  <a:srgbClr val="B95210"/>
                </a:solidFill>
                <a:latin typeface="Copperplate Gothic 32 AB"/>
                <a:ea typeface="Copperplate Gothic 32 AB"/>
                <a:cs typeface="Copperplate Gothic 32 AB"/>
                <a:sym typeface="Copperplate Gothic 32 AB"/>
              </a:rPr>
              <a:t>Accessibility &amp; Platform Expansion</a:t>
            </a:r>
          </a:p>
          <a:p>
            <a:pPr algn="ctr">
              <a:lnSpc>
                <a:spcPts val="5623"/>
              </a:lnSpc>
            </a:pPr>
          </a:p>
          <a:p>
            <a:pPr algn="ctr">
              <a:lnSpc>
                <a:spcPts val="5623"/>
              </a:lnSpc>
            </a:pPr>
            <a:r>
              <a:rPr lang="en-US" sz="4016">
                <a:solidFill>
                  <a:srgbClr val="B95210"/>
                </a:solidFill>
                <a:latin typeface="Copperplate Gothic 32 AB"/>
                <a:ea typeface="Copperplate Gothic 32 AB"/>
                <a:cs typeface="Copperplate Gothic 32 AB"/>
                <a:sym typeface="Copperplate Gothic 32 AB"/>
              </a:rPr>
              <a:t>Addressing the Endgame Problem</a:t>
            </a:r>
          </a:p>
          <a:p>
            <a:pPr algn="ctr">
              <a:lnSpc>
                <a:spcPts val="5623"/>
              </a:lnSpc>
            </a:pPr>
          </a:p>
        </p:txBody>
      </p:sp>
      <p:sp>
        <p:nvSpPr>
          <p:cNvPr name="AutoShape 3" id="3"/>
          <p:cNvSpPr/>
          <p:nvPr/>
        </p:nvSpPr>
        <p:spPr>
          <a:xfrm>
            <a:off x="8787260" y="3455048"/>
            <a:ext cx="0" cy="412733"/>
          </a:xfrm>
          <a:prstGeom prst="line">
            <a:avLst/>
          </a:prstGeom>
          <a:ln cap="flat" w="38100">
            <a:solidFill>
              <a:srgbClr val="FFFFFF"/>
            </a:solidFill>
            <a:prstDash val="solid"/>
            <a:headEnd type="none" len="sm" w="sm"/>
            <a:tailEnd type="arrow" len="sm" w="med"/>
          </a:ln>
        </p:spPr>
      </p:sp>
      <p:sp>
        <p:nvSpPr>
          <p:cNvPr name="AutoShape 4" id="4"/>
          <p:cNvSpPr/>
          <p:nvPr/>
        </p:nvSpPr>
        <p:spPr>
          <a:xfrm>
            <a:off x="8825360" y="4730767"/>
            <a:ext cx="0" cy="412733"/>
          </a:xfrm>
          <a:prstGeom prst="line">
            <a:avLst/>
          </a:prstGeom>
          <a:ln cap="flat" w="38100">
            <a:solidFill>
              <a:srgbClr val="FFFFFF"/>
            </a:solidFill>
            <a:prstDash val="solid"/>
            <a:headEnd type="none" len="sm" w="sm"/>
            <a:tailEnd type="arrow" len="sm" w="med"/>
          </a:ln>
        </p:spPr>
      </p:sp>
      <p:sp>
        <p:nvSpPr>
          <p:cNvPr name="AutoShape 5" id="5"/>
          <p:cNvSpPr/>
          <p:nvPr/>
        </p:nvSpPr>
        <p:spPr>
          <a:xfrm>
            <a:off x="8844410" y="6121366"/>
            <a:ext cx="0" cy="412733"/>
          </a:xfrm>
          <a:prstGeom prst="line">
            <a:avLst/>
          </a:prstGeom>
          <a:ln cap="flat" w="38100">
            <a:solidFill>
              <a:srgbClr val="FFFFFF"/>
            </a:solidFill>
            <a:prstDash val="solid"/>
            <a:headEnd type="none" len="sm" w="sm"/>
            <a:tailEnd type="arrow" len="sm" w="med"/>
          </a:ln>
        </p:spPr>
      </p:sp>
      <p:pic>
        <p:nvPicPr>
          <p:cNvPr name="Picture 6" id="6"/>
          <p:cNvPicPr>
            <a:picLocks noChangeAspect="true"/>
          </p:cNvPicPr>
          <p:nvPr/>
        </p:nvPicPr>
        <p:blipFill>
          <a:blip r:embed="rId2"/>
          <a:srcRect l="0" t="0" r="0" b="0"/>
          <a:stretch>
            <a:fillRect/>
          </a:stretch>
        </p:blipFill>
        <p:spPr>
          <a:xfrm flipH="false" flipV="false" rot="0">
            <a:off x="5412204" y="6121366"/>
            <a:ext cx="8930780" cy="5090544"/>
          </a:xfrm>
          <a:prstGeom prst="rect">
            <a:avLst/>
          </a:prstGeom>
        </p:spPr>
      </p:pic>
      <p:sp>
        <p:nvSpPr>
          <p:cNvPr name="TextBox 7" id="7"/>
          <p:cNvSpPr txBox="true"/>
          <p:nvPr/>
        </p:nvSpPr>
        <p:spPr>
          <a:xfrm rot="0">
            <a:off x="3967066" y="490252"/>
            <a:ext cx="9678488" cy="962596"/>
          </a:xfrm>
          <a:prstGeom prst="rect">
            <a:avLst/>
          </a:prstGeom>
        </p:spPr>
        <p:txBody>
          <a:bodyPr anchor="t" rtlCol="false" tIns="0" lIns="0" bIns="0" rIns="0">
            <a:spAutoFit/>
          </a:bodyPr>
          <a:lstStyle/>
          <a:p>
            <a:pPr algn="ctr">
              <a:lnSpc>
                <a:spcPts val="7840"/>
              </a:lnSpc>
            </a:pPr>
            <a:r>
              <a:rPr lang="en-US" sz="5600">
                <a:solidFill>
                  <a:srgbClr val="B95210"/>
                </a:solidFill>
                <a:latin typeface="Archivo Black"/>
                <a:ea typeface="Archivo Black"/>
                <a:cs typeface="Archivo Black"/>
                <a:sym typeface="Archivo Black"/>
              </a:rPr>
              <a:t>FUTURE ENHANCEMENT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grpSp>
        <p:nvGrpSpPr>
          <p:cNvPr name="Group 2" id="2"/>
          <p:cNvGrpSpPr/>
          <p:nvPr/>
        </p:nvGrpSpPr>
        <p:grpSpPr>
          <a:xfrm rot="0">
            <a:off x="7901167" y="3282238"/>
            <a:ext cx="342562" cy="34256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20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30011" y="3282238"/>
            <a:ext cx="342562" cy="3425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8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758297" y="3282238"/>
            <a:ext cx="342562" cy="34256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8D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187141" y="3282238"/>
            <a:ext cx="342562" cy="34256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009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615428" y="3282238"/>
            <a:ext cx="342562" cy="34256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CE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044271" y="3282238"/>
            <a:ext cx="342562" cy="3425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34A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98242" y="8121702"/>
            <a:ext cx="18520359" cy="4167081"/>
          </a:xfrm>
          <a:custGeom>
            <a:avLst/>
            <a:gdLst/>
            <a:ahLst/>
            <a:cxnLst/>
            <a:rect r="r" b="b" t="t" l="l"/>
            <a:pathLst>
              <a:path h="4167081" w="18520359">
                <a:moveTo>
                  <a:pt x="0" y="0"/>
                </a:moveTo>
                <a:lnTo>
                  <a:pt x="18520359" y="0"/>
                </a:lnTo>
                <a:lnTo>
                  <a:pt x="18520359" y="4167080"/>
                </a:lnTo>
                <a:lnTo>
                  <a:pt x="0" y="4167080"/>
                </a:lnTo>
                <a:lnTo>
                  <a:pt x="0" y="0"/>
                </a:lnTo>
                <a:close/>
              </a:path>
            </a:pathLst>
          </a:custGeom>
          <a:blipFill>
            <a:blip r:embed="rId2"/>
            <a:stretch>
              <a:fillRect l="0" t="0" r="0" b="0"/>
            </a:stretch>
          </a:blipFill>
        </p:spPr>
      </p:sp>
      <p:pic>
        <p:nvPicPr>
          <p:cNvPr name="Picture 21" id="21"/>
          <p:cNvPicPr>
            <a:picLocks noChangeAspect="true"/>
          </p:cNvPicPr>
          <p:nvPr/>
        </p:nvPicPr>
        <p:blipFill>
          <a:blip r:embed="rId3"/>
          <a:srcRect l="0" t="0" r="0" b="0"/>
          <a:stretch>
            <a:fillRect/>
          </a:stretch>
        </p:blipFill>
        <p:spPr>
          <a:xfrm flipH="false" flipV="false" rot="0">
            <a:off x="0" y="-5415602"/>
            <a:ext cx="18080802" cy="18080802"/>
          </a:xfrm>
          <a:prstGeom prst="rect">
            <a:avLst/>
          </a:prstGeom>
        </p:spPr>
      </p:pic>
      <p:sp>
        <p:nvSpPr>
          <p:cNvPr name="TextBox 22" id="22"/>
          <p:cNvSpPr txBox="true"/>
          <p:nvPr/>
        </p:nvSpPr>
        <p:spPr>
          <a:xfrm rot="0">
            <a:off x="5359835" y="4069080"/>
            <a:ext cx="7568330" cy="2935707"/>
          </a:xfrm>
          <a:prstGeom prst="rect">
            <a:avLst/>
          </a:prstGeom>
        </p:spPr>
        <p:txBody>
          <a:bodyPr anchor="t" rtlCol="false" tIns="0" lIns="0" bIns="0" rIns="0">
            <a:spAutoFit/>
          </a:bodyPr>
          <a:lstStyle/>
          <a:p>
            <a:pPr algn="ctr">
              <a:lnSpc>
                <a:spcPts val="11498"/>
              </a:lnSpc>
            </a:pPr>
            <a:r>
              <a:rPr lang="en-US" sz="8213">
                <a:solidFill>
                  <a:srgbClr val="1A1F44"/>
                </a:solidFill>
                <a:latin typeface="Arcade Gamer"/>
                <a:ea typeface="Arcade Gamer"/>
                <a:cs typeface="Arcade Gamer"/>
                <a:sym typeface="Arcade Gamer"/>
              </a:rPr>
              <a:t>THANK</a:t>
            </a:r>
          </a:p>
          <a:p>
            <a:pPr algn="ctr">
              <a:lnSpc>
                <a:spcPts val="11498"/>
              </a:lnSpc>
            </a:pPr>
            <a:r>
              <a:rPr lang="en-US" sz="8213">
                <a:solidFill>
                  <a:srgbClr val="1A1F44"/>
                </a:solidFill>
                <a:latin typeface="Arcade Gamer"/>
                <a:ea typeface="Arcade Gamer"/>
                <a:cs typeface="Arcade Gamer"/>
                <a:sym typeface="Arcade Gamer"/>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181577" y="4506410"/>
          <a:ext cx="7691207" cy="2821175"/>
        </p:xfrm>
        <a:graphic>
          <a:graphicData uri="http://schemas.openxmlformats.org/drawingml/2006/table">
            <a:tbl>
              <a:tblPr/>
              <a:tblGrid>
                <a:gridCol w="2563736"/>
                <a:gridCol w="2563736"/>
                <a:gridCol w="2563736"/>
              </a:tblGrid>
              <a:tr h="980086">
                <a:tc>
                  <a:txBody>
                    <a:bodyPr anchor="t" rtlCol="false"/>
                    <a:lstStyle/>
                    <a:p>
                      <a:pPr algn="ctr">
                        <a:lnSpc>
                          <a:spcPts val="3219"/>
                        </a:lnSpc>
                        <a:defRPr/>
                      </a:pPr>
                      <a:r>
                        <a:rPr lang="en-US" sz="2299" b="true">
                          <a:solidFill>
                            <a:srgbClr val="0D1020"/>
                          </a:solidFill>
                          <a:latin typeface="Canva Sans Bold"/>
                          <a:ea typeface="Canva Sans Bold"/>
                          <a:cs typeface="Canva Sans Bold"/>
                          <a:sym typeface="Canva Sans Bold"/>
                        </a:rPr>
                        <a:t> Name</a:t>
                      </a:r>
                      <a:endParaRPr lang="en-US" sz="1100"/>
                    </a:p>
                  </a:txBody>
                  <a:tcPr marL="190500" marR="190500" marT="190500" marB="190500" anchor="ctr">
                    <a:lnL cmpd="sng" algn="ctr" cap="flat" w="9525">
                      <a:solidFill>
                        <a:srgbClr val="FFD699"/>
                      </a:solidFill>
                      <a:prstDash val="sysDash"/>
                      <a:round/>
                      <a:headEnd type="none" w="med" len="med"/>
                      <a:tailEnd type="none" w="med" len="med"/>
                    </a:lnL>
                    <a:lnR cmpd="sng" algn="ctr" cap="flat" w="9525">
                      <a:solidFill>
                        <a:srgbClr val="FFD699"/>
                      </a:solidFill>
                      <a:prstDash val="sysDash"/>
                      <a:round/>
                      <a:headEnd type="none" w="med" len="med"/>
                      <a:tailEnd type="none" w="med" len="med"/>
                    </a:lnR>
                    <a:lnT cmpd="sng" algn="ctr" cap="flat" w="9525">
                      <a:solidFill>
                        <a:srgbClr val="FFD699"/>
                      </a:solidFill>
                      <a:prstDash val="sysDash"/>
                      <a:round/>
                      <a:headEnd type="none" w="med" len="med"/>
                      <a:tailEnd type="none" w="med" len="med"/>
                    </a:lnT>
                    <a:lnB cmpd="sng" algn="ctr" cap="flat" w="9525">
                      <a:solidFill>
                        <a:srgbClr val="FFD699"/>
                      </a:solidFill>
                      <a:prstDash val="sysDash"/>
                      <a:round/>
                      <a:headEnd type="none" w="med" len="med"/>
                      <a:tailEnd type="none" w="med" len="med"/>
                    </a:lnB>
                    <a:solidFill>
                      <a:srgbClr val="FFD699"/>
                    </a:solidFill>
                  </a:tcPr>
                </a:tc>
                <a:tc>
                  <a:txBody>
                    <a:bodyPr anchor="t" rtlCol="false"/>
                    <a:lstStyle/>
                    <a:p>
                      <a:pPr algn="ctr">
                        <a:lnSpc>
                          <a:spcPts val="2799"/>
                        </a:lnSpc>
                        <a:defRPr/>
                      </a:pPr>
                      <a:r>
                        <a:rPr lang="en-US" sz="1999" b="true">
                          <a:solidFill>
                            <a:srgbClr val="0D1020"/>
                          </a:solidFill>
                          <a:latin typeface="Canva Sans Bold"/>
                          <a:ea typeface="Canva Sans Bold"/>
                          <a:cs typeface="Canva Sans Bold"/>
                          <a:sym typeface="Canva Sans Bold"/>
                        </a:rPr>
                        <a:t>Roll No</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2799"/>
                        </a:lnSpc>
                        <a:defRPr/>
                      </a:pPr>
                      <a:r>
                        <a:rPr lang="en-US" sz="1999" b="true">
                          <a:solidFill>
                            <a:srgbClr val="0D1020"/>
                          </a:solidFill>
                          <a:latin typeface="Canva Sans Bold"/>
                          <a:ea typeface="Canva Sans Bold"/>
                          <a:cs typeface="Canva Sans Bold"/>
                          <a:sym typeface="Canva Sans Bold"/>
                        </a:rPr>
                        <a:t>Exam No</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903000">
                <a:tc>
                  <a:txBody>
                    <a:bodyPr anchor="t" rtlCol="false"/>
                    <a:lstStyle/>
                    <a:p>
                      <a:pPr algn="ctr">
                        <a:lnSpc>
                          <a:spcPts val="2799"/>
                        </a:lnSpc>
                        <a:defRPr/>
                      </a:pPr>
                      <a:r>
                        <a:rPr lang="en-US" sz="1999">
                          <a:solidFill>
                            <a:srgbClr val="0D1020"/>
                          </a:solidFill>
                          <a:latin typeface="Montserrat"/>
                          <a:ea typeface="Montserrat"/>
                          <a:cs typeface="Montserrat"/>
                          <a:sym typeface="Montserrat"/>
                        </a:rPr>
                        <a:t>Faizan Shekh</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799"/>
                        </a:lnSpc>
                        <a:defRPr/>
                      </a:pPr>
                      <a:r>
                        <a:rPr lang="en-US" sz="1999">
                          <a:solidFill>
                            <a:srgbClr val="0D1020"/>
                          </a:solidFill>
                          <a:latin typeface="Montserrat"/>
                          <a:ea typeface="Montserrat"/>
                          <a:cs typeface="Montserrat"/>
                          <a:sym typeface="Montserrat"/>
                        </a:rPr>
                        <a:t>108(Div-B)</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19050">
                      <a:solidFill>
                        <a:srgbClr val="FFD699"/>
                      </a:solidFill>
                      <a:prstDash val="sysDot"/>
                      <a:round/>
                      <a:headEnd type="none" w="med" len="med"/>
                      <a:tailEnd type="none" w="med" len="med"/>
                    </a:lnL>
                    <a:lnR cmpd="sng" algn="ctr" cap="flat" w="19050">
                      <a:solidFill>
                        <a:srgbClr val="FFD699"/>
                      </a:solidFill>
                      <a:prstDash val="sysDot"/>
                      <a:round/>
                      <a:headEnd type="none" w="med" len="med"/>
                      <a:tailEnd type="none" w="med" len="med"/>
                    </a:lnR>
                    <a:lnT cmpd="sng" algn="ctr" cap="flat" w="19050">
                      <a:solidFill>
                        <a:srgbClr val="FFD699"/>
                      </a:solidFill>
                      <a:prstDash val="sysDot"/>
                      <a:round/>
                      <a:headEnd type="none" w="med" len="med"/>
                      <a:tailEnd type="none" w="med" len="med"/>
                    </a:lnT>
                    <a:lnB cmpd="sng" algn="ctr" cap="flat" w="19050">
                      <a:solidFill>
                        <a:srgbClr val="FFD699"/>
                      </a:solidFill>
                      <a:prstDash val="sysDot"/>
                      <a:round/>
                      <a:headEnd type="none" w="med" len="med"/>
                      <a:tailEnd type="none" w="med" len="med"/>
                    </a:lnB>
                    <a:solidFill>
                      <a:srgbClr val="FFF4E3"/>
                    </a:solidFill>
                  </a:tcPr>
                </a:tc>
              </a:tr>
              <a:tr h="938089">
                <a:tc>
                  <a:txBody>
                    <a:bodyPr anchor="t" rtlCol="false"/>
                    <a:lstStyle/>
                    <a:p>
                      <a:pPr algn="ctr">
                        <a:lnSpc>
                          <a:spcPts val="2799"/>
                        </a:lnSpc>
                        <a:defRPr/>
                      </a:pPr>
                      <a:r>
                        <a:rPr lang="en-US" sz="1999">
                          <a:solidFill>
                            <a:srgbClr val="0D1020"/>
                          </a:solidFill>
                          <a:latin typeface="Montserrat"/>
                          <a:ea typeface="Montserrat"/>
                          <a:cs typeface="Montserrat"/>
                          <a:sym typeface="Montserrat"/>
                        </a:rPr>
                        <a:t>Mo.Ayan Belim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2799"/>
                        </a:lnSpc>
                        <a:defRPr/>
                      </a:pPr>
                      <a:r>
                        <a:rPr lang="en-US" sz="1999">
                          <a:solidFill>
                            <a:srgbClr val="0D1020"/>
                          </a:solidFill>
                          <a:latin typeface="Montserrat"/>
                          <a:ea typeface="Montserrat"/>
                          <a:cs typeface="Montserrat"/>
                          <a:sym typeface="Montserrat"/>
                        </a:rPr>
                        <a:t>05(Div-A)</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10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Freeform 3" id="3"/>
          <p:cNvSpPr/>
          <p:nvPr/>
        </p:nvSpPr>
        <p:spPr>
          <a:xfrm flipH="false" flipV="false" rot="0">
            <a:off x="8100762" y="7556185"/>
            <a:ext cx="1665368" cy="1604141"/>
          </a:xfrm>
          <a:custGeom>
            <a:avLst/>
            <a:gdLst/>
            <a:ahLst/>
            <a:cxnLst/>
            <a:rect r="r" b="b" t="t" l="l"/>
            <a:pathLst>
              <a:path h="1604141" w="1665368">
                <a:moveTo>
                  <a:pt x="0" y="0"/>
                </a:moveTo>
                <a:lnTo>
                  <a:pt x="1665368" y="0"/>
                </a:lnTo>
                <a:lnTo>
                  <a:pt x="1665368" y="1604141"/>
                </a:lnTo>
                <a:lnTo>
                  <a:pt x="0" y="1604141"/>
                </a:lnTo>
                <a:lnTo>
                  <a:pt x="0" y="0"/>
                </a:lnTo>
                <a:close/>
              </a:path>
            </a:pathLst>
          </a:custGeom>
          <a:blipFill>
            <a:blip r:embed="rId2"/>
            <a:stretch>
              <a:fillRect l="0" t="0" r="0" b="0"/>
            </a:stretch>
          </a:blipFill>
        </p:spPr>
      </p:sp>
      <p:sp>
        <p:nvSpPr>
          <p:cNvPr name="TextBox 4" id="4"/>
          <p:cNvSpPr txBox="true"/>
          <p:nvPr/>
        </p:nvSpPr>
        <p:spPr>
          <a:xfrm rot="0">
            <a:off x="7401371" y="-57150"/>
            <a:ext cx="3064150" cy="537793"/>
          </a:xfrm>
          <a:prstGeom prst="rect">
            <a:avLst/>
          </a:prstGeom>
        </p:spPr>
        <p:txBody>
          <a:bodyPr anchor="t" rtlCol="false" tIns="0" lIns="0" bIns="0" rIns="0">
            <a:spAutoFit/>
          </a:bodyPr>
          <a:lstStyle/>
          <a:p>
            <a:pPr algn="ctr">
              <a:lnSpc>
                <a:spcPts val="4480"/>
              </a:lnSpc>
            </a:pPr>
            <a:r>
              <a:rPr lang="en-US" sz="3200">
                <a:solidFill>
                  <a:srgbClr val="B95210"/>
                </a:solidFill>
                <a:latin typeface="Canva Sans"/>
                <a:ea typeface="Canva Sans"/>
                <a:cs typeface="Canva Sans"/>
                <a:sym typeface="Canva Sans"/>
              </a:rPr>
              <a:t>A Project on</a:t>
            </a:r>
          </a:p>
        </p:txBody>
      </p:sp>
      <p:sp>
        <p:nvSpPr>
          <p:cNvPr name="TextBox 5" id="5"/>
          <p:cNvSpPr txBox="true"/>
          <p:nvPr/>
        </p:nvSpPr>
        <p:spPr>
          <a:xfrm rot="0">
            <a:off x="9139238" y="3711480"/>
            <a:ext cx="9525" cy="1566596"/>
          </a:xfrm>
          <a:prstGeom prst="rect">
            <a:avLst/>
          </a:prstGeom>
        </p:spPr>
        <p:txBody>
          <a:bodyPr anchor="t" rtlCol="false" tIns="0" lIns="0" bIns="0" rIns="0">
            <a:spAutoFit/>
          </a:bodyPr>
          <a:lstStyle/>
          <a:p>
            <a:pPr algn="ctr">
              <a:lnSpc>
                <a:spcPts val="12880"/>
              </a:lnSpc>
            </a:pPr>
          </a:p>
        </p:txBody>
      </p:sp>
      <p:sp>
        <p:nvSpPr>
          <p:cNvPr name="TextBox 6" id="6"/>
          <p:cNvSpPr txBox="true"/>
          <p:nvPr/>
        </p:nvSpPr>
        <p:spPr>
          <a:xfrm rot="0">
            <a:off x="7498031" y="650461"/>
            <a:ext cx="2870830" cy="680278"/>
          </a:xfrm>
          <a:prstGeom prst="rect">
            <a:avLst/>
          </a:prstGeom>
        </p:spPr>
        <p:txBody>
          <a:bodyPr anchor="t" rtlCol="false" tIns="0" lIns="0" bIns="0" rIns="0">
            <a:spAutoFit/>
          </a:bodyPr>
          <a:lstStyle/>
          <a:p>
            <a:pPr algn="ctr">
              <a:lnSpc>
                <a:spcPts val="5551"/>
              </a:lnSpc>
            </a:pPr>
            <a:r>
              <a:rPr lang="en-US" b="true" sz="3965" u="sng">
                <a:solidFill>
                  <a:srgbClr val="B95210"/>
                </a:solidFill>
                <a:latin typeface="Canva Sans Bold"/>
                <a:ea typeface="Canva Sans Bold"/>
                <a:cs typeface="Canva Sans Bold"/>
                <a:sym typeface="Canva Sans Bold"/>
              </a:rPr>
              <a:t>2048 GAME</a:t>
            </a:r>
          </a:p>
        </p:txBody>
      </p:sp>
      <p:sp>
        <p:nvSpPr>
          <p:cNvPr name="TextBox 7" id="7"/>
          <p:cNvSpPr txBox="true"/>
          <p:nvPr/>
        </p:nvSpPr>
        <p:spPr>
          <a:xfrm rot="0">
            <a:off x="5612351" y="1703143"/>
            <a:ext cx="6829658" cy="1361692"/>
          </a:xfrm>
          <a:prstGeom prst="rect">
            <a:avLst/>
          </a:prstGeom>
        </p:spPr>
        <p:txBody>
          <a:bodyPr anchor="t" rtlCol="false" tIns="0" lIns="0" bIns="0" rIns="0">
            <a:spAutoFit/>
          </a:bodyPr>
          <a:lstStyle/>
          <a:p>
            <a:pPr algn="ctr">
              <a:lnSpc>
                <a:spcPts val="3688"/>
              </a:lnSpc>
            </a:pPr>
            <a:r>
              <a:rPr lang="en-US" sz="2634" b="true">
                <a:solidFill>
                  <a:srgbClr val="B95210"/>
                </a:solidFill>
                <a:latin typeface="Canva Sans Bold"/>
                <a:ea typeface="Canva Sans Bold"/>
                <a:cs typeface="Canva Sans Bold"/>
                <a:sym typeface="Canva Sans Bold"/>
              </a:rPr>
              <a:t>As a partial fulfilment of BCA Semester-VI</a:t>
            </a:r>
          </a:p>
          <a:p>
            <a:pPr algn="ctr">
              <a:lnSpc>
                <a:spcPts val="3525"/>
              </a:lnSpc>
            </a:pPr>
            <a:r>
              <a:rPr lang="en-US" sz="2518" b="true">
                <a:solidFill>
                  <a:srgbClr val="B95210"/>
                </a:solidFill>
                <a:latin typeface="Canva Sans Bold"/>
                <a:ea typeface="Canva Sans Bold"/>
                <a:cs typeface="Canva Sans Bold"/>
                <a:sym typeface="Canva Sans Bold"/>
              </a:rPr>
              <a:t>Batch (2024-2025)</a:t>
            </a:r>
          </a:p>
          <a:p>
            <a:pPr algn="ctr">
              <a:lnSpc>
                <a:spcPts val="3688"/>
              </a:lnSpc>
            </a:pPr>
          </a:p>
        </p:txBody>
      </p:sp>
      <p:sp>
        <p:nvSpPr>
          <p:cNvPr name="TextBox 8" id="8"/>
          <p:cNvSpPr txBox="true"/>
          <p:nvPr/>
        </p:nvSpPr>
        <p:spPr>
          <a:xfrm rot="0">
            <a:off x="4563335" y="2752700"/>
            <a:ext cx="8740223" cy="1334610"/>
          </a:xfrm>
          <a:prstGeom prst="rect">
            <a:avLst/>
          </a:prstGeom>
        </p:spPr>
        <p:txBody>
          <a:bodyPr anchor="t" rtlCol="false" tIns="0" lIns="0" bIns="0" rIns="0">
            <a:spAutoFit/>
          </a:bodyPr>
          <a:lstStyle/>
          <a:p>
            <a:pPr algn="ctr">
              <a:lnSpc>
                <a:spcPts val="3479"/>
              </a:lnSpc>
            </a:pPr>
            <a:r>
              <a:rPr lang="en-US" sz="2485" b="true">
                <a:solidFill>
                  <a:srgbClr val="B95210"/>
                </a:solidFill>
                <a:latin typeface="Canva Sans Bold"/>
                <a:ea typeface="Canva Sans Bold"/>
                <a:cs typeface="Canva Sans Bold"/>
                <a:sym typeface="Canva Sans Bold"/>
              </a:rPr>
              <a:t>Under taken at</a:t>
            </a:r>
          </a:p>
          <a:p>
            <a:pPr algn="ctr">
              <a:lnSpc>
                <a:spcPts val="3479"/>
              </a:lnSpc>
            </a:pPr>
            <a:r>
              <a:rPr lang="en-US" sz="2485" b="true">
                <a:solidFill>
                  <a:srgbClr val="B95210"/>
                </a:solidFill>
                <a:latin typeface="Canva Sans Bold"/>
                <a:ea typeface="Canva Sans Bold"/>
                <a:cs typeface="Canva Sans Bold"/>
                <a:sym typeface="Canva Sans Bold"/>
              </a:rPr>
              <a:t>Matrushree L. J. Gandhi(bakorvala) BCA Collage, Modasa</a:t>
            </a:r>
          </a:p>
          <a:p>
            <a:pPr algn="ctr">
              <a:lnSpc>
                <a:spcPts val="3759"/>
              </a:lnSpc>
            </a:pPr>
          </a:p>
        </p:txBody>
      </p:sp>
      <p:sp>
        <p:nvSpPr>
          <p:cNvPr name="TextBox 9" id="9"/>
          <p:cNvSpPr txBox="true"/>
          <p:nvPr/>
        </p:nvSpPr>
        <p:spPr>
          <a:xfrm rot="0">
            <a:off x="7915858" y="3835305"/>
            <a:ext cx="2293578" cy="951684"/>
          </a:xfrm>
          <a:prstGeom prst="rect">
            <a:avLst/>
          </a:prstGeom>
        </p:spPr>
        <p:txBody>
          <a:bodyPr anchor="t" rtlCol="false" tIns="0" lIns="0" bIns="0" rIns="0">
            <a:spAutoFit/>
          </a:bodyPr>
          <a:lstStyle/>
          <a:p>
            <a:pPr algn="ctr">
              <a:lnSpc>
                <a:spcPts val="3863"/>
              </a:lnSpc>
            </a:pPr>
            <a:r>
              <a:rPr lang="en-US" sz="2759">
                <a:solidFill>
                  <a:srgbClr val="B95210"/>
                </a:solidFill>
                <a:latin typeface="Canva Sans"/>
                <a:ea typeface="Canva Sans"/>
                <a:cs typeface="Canva Sans"/>
                <a:sym typeface="Canva Sans"/>
              </a:rPr>
              <a:t>Submitted by</a:t>
            </a:r>
          </a:p>
          <a:p>
            <a:pPr algn="ctr">
              <a:lnSpc>
                <a:spcPts val="3863"/>
              </a:lnSpc>
            </a:pPr>
          </a:p>
        </p:txBody>
      </p:sp>
      <p:sp>
        <p:nvSpPr>
          <p:cNvPr name="TextBox 10" id="10"/>
          <p:cNvSpPr txBox="true"/>
          <p:nvPr/>
        </p:nvSpPr>
        <p:spPr>
          <a:xfrm rot="0">
            <a:off x="7915858" y="9210675"/>
            <a:ext cx="2130872" cy="906923"/>
          </a:xfrm>
          <a:prstGeom prst="rect">
            <a:avLst/>
          </a:prstGeom>
        </p:spPr>
        <p:txBody>
          <a:bodyPr anchor="t" rtlCol="false" tIns="0" lIns="0" bIns="0" rIns="0">
            <a:spAutoFit/>
          </a:bodyPr>
          <a:lstStyle/>
          <a:p>
            <a:pPr algn="ctr">
              <a:lnSpc>
                <a:spcPts val="3692"/>
              </a:lnSpc>
            </a:pPr>
            <a:r>
              <a:rPr lang="en-US" sz="2637">
                <a:solidFill>
                  <a:srgbClr val="B95210"/>
                </a:solidFill>
                <a:latin typeface="Canva Sans"/>
                <a:ea typeface="Canva Sans"/>
                <a:cs typeface="Canva Sans"/>
                <a:sym typeface="Canva Sans"/>
              </a:rPr>
              <a:t>Submitted to</a:t>
            </a:r>
          </a:p>
          <a:p>
            <a:pPr algn="ctr">
              <a:lnSpc>
                <a:spcPts val="3692"/>
              </a:lnSpc>
            </a:pPr>
          </a:p>
        </p:txBody>
      </p:sp>
      <p:sp>
        <p:nvSpPr>
          <p:cNvPr name="TextBox 11" id="11"/>
          <p:cNvSpPr txBox="true"/>
          <p:nvPr/>
        </p:nvSpPr>
        <p:spPr>
          <a:xfrm rot="0">
            <a:off x="4204951" y="9633778"/>
            <a:ext cx="9456992" cy="483820"/>
          </a:xfrm>
          <a:prstGeom prst="rect">
            <a:avLst/>
          </a:prstGeom>
        </p:spPr>
        <p:txBody>
          <a:bodyPr anchor="t" rtlCol="false" tIns="0" lIns="0" bIns="0" rIns="0">
            <a:spAutoFit/>
          </a:bodyPr>
          <a:lstStyle/>
          <a:p>
            <a:pPr algn="ctr">
              <a:lnSpc>
                <a:spcPts val="3528"/>
              </a:lnSpc>
            </a:pPr>
            <a:r>
              <a:rPr lang="en-US" sz="2520" b="true">
                <a:solidFill>
                  <a:srgbClr val="B95210"/>
                </a:solidFill>
                <a:latin typeface="Canva Sans Bold"/>
                <a:ea typeface="Canva Sans Bold"/>
                <a:cs typeface="Canva Sans Bold"/>
                <a:sym typeface="Canva Sans Bold"/>
              </a:rPr>
              <a:t>Matrushree L. J. Gandhi(bakorvala) BCA Collage, Modasa</a:t>
            </a:r>
          </a:p>
          <a:p>
            <a:pPr algn="ctr">
              <a:lnSpc>
                <a:spcPts val="9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957388"/>
          <a:ext cx="16230600" cy="7300912"/>
        </p:xfrm>
        <a:graphic>
          <a:graphicData uri="http://schemas.openxmlformats.org/drawingml/2006/table">
            <a:tbl>
              <a:tblPr/>
              <a:tblGrid>
                <a:gridCol w="4998131"/>
                <a:gridCol w="11232469"/>
              </a:tblGrid>
              <a:tr h="1108860">
                <a:tc>
                  <a:txBody>
                    <a:bodyPr anchor="t" rtlCol="false"/>
                    <a:lstStyle/>
                    <a:p>
                      <a:pPr algn="ctr">
                        <a:lnSpc>
                          <a:spcPts val="3499"/>
                        </a:lnSpc>
                        <a:defRPr/>
                      </a:pPr>
                      <a:r>
                        <a:rPr lang="en-US" sz="2499">
                          <a:solidFill>
                            <a:srgbClr val="B95210"/>
                          </a:solidFill>
                          <a:latin typeface="Montserrat"/>
                          <a:ea typeface="Montserrat"/>
                          <a:cs typeface="Montserrat"/>
                          <a:sym typeface="Montserrat"/>
                        </a:rPr>
                        <a:t>Project Title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B95210"/>
                          </a:solidFill>
                          <a:latin typeface="Montserrat"/>
                          <a:ea typeface="Montserrat"/>
                          <a:cs typeface="Montserrat"/>
                          <a:sym typeface="Montserrat"/>
                        </a:rPr>
                        <a:t>2048 Game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2009">
                <a:tc>
                  <a:txBody>
                    <a:bodyPr anchor="t" rtlCol="false"/>
                    <a:lstStyle/>
                    <a:p>
                      <a:pPr algn="ctr">
                        <a:lnSpc>
                          <a:spcPts val="3499"/>
                        </a:lnSpc>
                        <a:defRPr/>
                      </a:pPr>
                      <a:r>
                        <a:rPr lang="en-US" sz="2499">
                          <a:solidFill>
                            <a:srgbClr val="B95210"/>
                          </a:solidFill>
                          <a:latin typeface="Montserrat"/>
                          <a:ea typeface="Montserrat"/>
                          <a:cs typeface="Montserrat"/>
                          <a:sym typeface="Montserrat"/>
                        </a:rPr>
                        <a:t>Goal Of System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B95210"/>
                          </a:solidFill>
                          <a:latin typeface="Montserrat"/>
                          <a:ea typeface="Montserrat"/>
                          <a:cs typeface="Montserrat"/>
                          <a:sym typeface="Montserrat"/>
                        </a:rPr>
                        <a:t>Entertainment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2009">
                <a:tc>
                  <a:txBody>
                    <a:bodyPr anchor="t" rtlCol="false"/>
                    <a:lstStyle/>
                    <a:p>
                      <a:pPr algn="ctr">
                        <a:lnSpc>
                          <a:spcPts val="3499"/>
                        </a:lnSpc>
                        <a:defRPr/>
                      </a:pPr>
                      <a:r>
                        <a:rPr lang="en-US" sz="2499">
                          <a:solidFill>
                            <a:srgbClr val="B95210"/>
                          </a:solidFill>
                          <a:latin typeface="Montserrat"/>
                          <a:ea typeface="Montserrat"/>
                          <a:cs typeface="Montserrat"/>
                          <a:sym typeface="Montserrat"/>
                        </a:rPr>
                        <a:t>Type of Application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B95210"/>
                          </a:solidFill>
                          <a:latin typeface="Montserrat"/>
                          <a:ea typeface="Montserrat"/>
                          <a:cs typeface="Montserrat"/>
                          <a:sym typeface="Montserrat"/>
                        </a:rPr>
                        <a:t>Web-based Application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2009">
                <a:tc>
                  <a:txBody>
                    <a:bodyPr anchor="t" rtlCol="false"/>
                    <a:lstStyle/>
                    <a:p>
                      <a:pPr algn="ctr">
                        <a:lnSpc>
                          <a:spcPts val="3499"/>
                        </a:lnSpc>
                        <a:defRPr/>
                      </a:pPr>
                      <a:r>
                        <a:rPr lang="en-US" sz="2499">
                          <a:solidFill>
                            <a:srgbClr val="B95210"/>
                          </a:solidFill>
                          <a:latin typeface="Montserrat"/>
                          <a:ea typeface="Montserrat"/>
                          <a:cs typeface="Montserrat"/>
                          <a:sym typeface="Montserrat"/>
                        </a:rPr>
                        <a:t>Fronted &amp; Backend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B95210"/>
                          </a:solidFill>
                          <a:latin typeface="Montserrat"/>
                          <a:ea typeface="Montserrat"/>
                          <a:cs typeface="Montserrat"/>
                          <a:sym typeface="Montserrat"/>
                        </a:rPr>
                        <a:t>Html, css &amp; Javascript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2009">
                <a:tc>
                  <a:txBody>
                    <a:bodyPr anchor="t" rtlCol="false"/>
                    <a:lstStyle/>
                    <a:p>
                      <a:pPr algn="ctr">
                        <a:lnSpc>
                          <a:spcPts val="3499"/>
                        </a:lnSpc>
                        <a:defRPr/>
                      </a:pPr>
                      <a:r>
                        <a:rPr lang="en-US" sz="2499">
                          <a:solidFill>
                            <a:srgbClr val="B95210"/>
                          </a:solidFill>
                          <a:latin typeface="Montserrat"/>
                          <a:ea typeface="Montserrat"/>
                          <a:cs typeface="Montserrat"/>
                          <a:sym typeface="Montserrat"/>
                        </a:rPr>
                        <a:t>Tool Used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B95210"/>
                          </a:solidFill>
                          <a:latin typeface="Montserrat"/>
                          <a:ea typeface="Montserrat"/>
                          <a:cs typeface="Montserrat"/>
                          <a:sym typeface="Montserrat"/>
                        </a:rPr>
                        <a:t>Visual Studio Code[IDEs]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2009">
                <a:tc>
                  <a:txBody>
                    <a:bodyPr anchor="t" rtlCol="false"/>
                    <a:lstStyle/>
                    <a:p>
                      <a:pPr algn="ctr">
                        <a:lnSpc>
                          <a:spcPts val="3499"/>
                        </a:lnSpc>
                        <a:defRPr/>
                      </a:pPr>
                      <a:r>
                        <a:rPr lang="en-US" sz="2499">
                          <a:solidFill>
                            <a:srgbClr val="B95210"/>
                          </a:solidFill>
                          <a:latin typeface="Montserrat"/>
                          <a:ea typeface="Montserrat"/>
                          <a:cs typeface="Montserrat"/>
                          <a:sym typeface="Montserrat"/>
                        </a:rPr>
                        <a:t>Internal Guide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B95210"/>
                          </a:solidFill>
                          <a:latin typeface="Montserrat"/>
                          <a:ea typeface="Montserrat"/>
                          <a:cs typeface="Montserrat"/>
                          <a:sym typeface="Montserrat"/>
                        </a:rPr>
                        <a:t>Hemali Patel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2009">
                <a:tc>
                  <a:txBody>
                    <a:bodyPr anchor="t" rtlCol="false"/>
                    <a:lstStyle/>
                    <a:p>
                      <a:pPr algn="ctr">
                        <a:lnSpc>
                          <a:spcPts val="3499"/>
                        </a:lnSpc>
                        <a:defRPr/>
                      </a:pPr>
                      <a:r>
                        <a:rPr lang="en-US" sz="2499">
                          <a:solidFill>
                            <a:srgbClr val="B95210"/>
                          </a:solidFill>
                          <a:latin typeface="Montserrat"/>
                          <a:ea typeface="Montserrat"/>
                          <a:cs typeface="Montserrat"/>
                          <a:sym typeface="Montserrat"/>
                        </a:rPr>
                        <a:t>Devloped By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B95210"/>
                          </a:solidFill>
                          <a:latin typeface="Montserrat"/>
                          <a:ea typeface="Montserrat"/>
                          <a:cs typeface="Montserrat"/>
                          <a:sym typeface="Montserrat"/>
                        </a:rPr>
                        <a:t>Faizan Shekh &amp; Mo.Ayan Belim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pic>
        <p:nvPicPr>
          <p:cNvPr name="Picture 3" id="3"/>
          <p:cNvPicPr>
            <a:picLocks noChangeAspect="true"/>
          </p:cNvPicPr>
          <p:nvPr/>
        </p:nvPicPr>
        <p:blipFill>
          <a:blip r:embed="rId2"/>
          <a:srcRect l="0" t="0" r="0" b="0"/>
          <a:stretch>
            <a:fillRect/>
          </a:stretch>
        </p:blipFill>
        <p:spPr>
          <a:xfrm flipH="false" flipV="false" rot="0">
            <a:off x="13835476" y="2679566"/>
            <a:ext cx="4716609" cy="7607434"/>
          </a:xfrm>
          <a:prstGeom prst="rect">
            <a:avLst/>
          </a:prstGeom>
        </p:spPr>
      </p:pic>
      <p:sp>
        <p:nvSpPr>
          <p:cNvPr name="TextBox 4" id="4"/>
          <p:cNvSpPr txBox="true"/>
          <p:nvPr/>
        </p:nvSpPr>
        <p:spPr>
          <a:xfrm rot="0">
            <a:off x="5469434" y="490252"/>
            <a:ext cx="7349133" cy="962596"/>
          </a:xfrm>
          <a:prstGeom prst="rect">
            <a:avLst/>
          </a:prstGeom>
        </p:spPr>
        <p:txBody>
          <a:bodyPr anchor="t" rtlCol="false" tIns="0" lIns="0" bIns="0" rIns="0">
            <a:spAutoFit/>
          </a:bodyPr>
          <a:lstStyle/>
          <a:p>
            <a:pPr algn="ctr">
              <a:lnSpc>
                <a:spcPts val="7840"/>
              </a:lnSpc>
            </a:pPr>
            <a:r>
              <a:rPr lang="en-US" sz="5600">
                <a:solidFill>
                  <a:srgbClr val="B95210"/>
                </a:solidFill>
                <a:latin typeface="Archivo Black"/>
                <a:ea typeface="Archivo Black"/>
                <a:cs typeface="Archivo Black"/>
                <a:sym typeface="Archivo Black"/>
              </a:rPr>
              <a:t>PROJECT PROFILE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sp>
        <p:nvSpPr>
          <p:cNvPr name="TextBox 2" id="2"/>
          <p:cNvSpPr txBox="true"/>
          <p:nvPr/>
        </p:nvSpPr>
        <p:spPr>
          <a:xfrm rot="0">
            <a:off x="514350" y="1319498"/>
            <a:ext cx="17773650" cy="8090764"/>
          </a:xfrm>
          <a:prstGeom prst="rect">
            <a:avLst/>
          </a:prstGeom>
        </p:spPr>
        <p:txBody>
          <a:bodyPr anchor="t" rtlCol="false" tIns="0" lIns="0" bIns="0" rIns="0">
            <a:spAutoFit/>
          </a:bodyPr>
          <a:lstStyle/>
          <a:p>
            <a:pPr algn="l" marL="699981" indent="-349990" lvl="1">
              <a:lnSpc>
                <a:spcPts val="4539"/>
              </a:lnSpc>
              <a:buFont typeface="Arial"/>
              <a:buChar char="•"/>
            </a:pPr>
            <a:r>
              <a:rPr lang="en-US" sz="3242">
                <a:solidFill>
                  <a:srgbClr val="B95210"/>
                </a:solidFill>
                <a:latin typeface="Copperplate Gothic 32 AB"/>
                <a:ea typeface="Copperplate Gothic 32 AB"/>
                <a:cs typeface="Copperplate Gothic 32 AB"/>
                <a:sym typeface="Copperplate Gothic 32 AB"/>
              </a:rPr>
              <a:t> Limited Grid Size: The standard 4×4 grid restricts extended gameplay.</a:t>
            </a:r>
          </a:p>
          <a:p>
            <a:pPr algn="l">
              <a:lnSpc>
                <a:spcPts val="4539"/>
              </a:lnSpc>
              <a:spcBef>
                <a:spcPct val="0"/>
              </a:spcBef>
            </a:pPr>
            <a:r>
              <a:rPr lang="en-US" sz="3242">
                <a:solidFill>
                  <a:srgbClr val="B95210"/>
                </a:solidFill>
                <a:latin typeface="Copperplate Gothic 32 AB"/>
                <a:ea typeface="Copperplate Gothic 32 AB"/>
                <a:cs typeface="Copperplate Gothic 32 AB"/>
                <a:sym typeface="Copperplate Gothic 32 AB"/>
              </a:rPr>
              <a:t> </a:t>
            </a:r>
          </a:p>
          <a:p>
            <a:pPr algn="l" marL="699981" indent="-349990" lvl="1">
              <a:lnSpc>
                <a:spcPts val="4539"/>
              </a:lnSpc>
              <a:buFont typeface="Arial"/>
              <a:buChar char="•"/>
            </a:pPr>
            <a:r>
              <a:rPr lang="en-US" sz="3242">
                <a:solidFill>
                  <a:srgbClr val="B95210"/>
                </a:solidFill>
                <a:latin typeface="Copperplate Gothic 32 AB"/>
                <a:ea typeface="Copperplate Gothic 32 AB"/>
                <a:cs typeface="Copperplate Gothic 32 AB"/>
                <a:sym typeface="Copperplate Gothic 32 AB"/>
              </a:rPr>
              <a:t>No Undo Option: Many versions do not allow undoing moves, making mistakes irreversible.</a:t>
            </a:r>
          </a:p>
          <a:p>
            <a:pPr algn="l">
              <a:lnSpc>
                <a:spcPts val="4539"/>
              </a:lnSpc>
              <a:spcBef>
                <a:spcPct val="0"/>
              </a:spcBef>
            </a:pPr>
            <a:r>
              <a:rPr lang="en-US" sz="3242">
                <a:solidFill>
                  <a:srgbClr val="B95210"/>
                </a:solidFill>
                <a:latin typeface="Copperplate Gothic 32 AB"/>
                <a:ea typeface="Copperplate Gothic 32 AB"/>
                <a:cs typeface="Copperplate Gothic 32 AB"/>
                <a:sym typeface="Copperplate Gothic 32 AB"/>
              </a:rPr>
              <a:t> </a:t>
            </a:r>
          </a:p>
          <a:p>
            <a:pPr algn="l" marL="699981" indent="-349990" lvl="1">
              <a:lnSpc>
                <a:spcPts val="4539"/>
              </a:lnSpc>
              <a:buFont typeface="Arial"/>
              <a:buChar char="•"/>
            </a:pPr>
            <a:r>
              <a:rPr lang="en-US" sz="3242">
                <a:solidFill>
                  <a:srgbClr val="B95210"/>
                </a:solidFill>
                <a:latin typeface="Copperplate Gothic 32 AB"/>
                <a:ea typeface="Copperplate Gothic 32 AB"/>
                <a:cs typeface="Copperplate Gothic 32 AB"/>
                <a:sym typeface="Copperplate Gothic 32 AB"/>
              </a:rPr>
              <a:t>Not Engaging for All Players: Casual players may find it too easy, while others find it too hard to reach 2048.</a:t>
            </a:r>
          </a:p>
          <a:p>
            <a:pPr algn="l">
              <a:lnSpc>
                <a:spcPts val="4539"/>
              </a:lnSpc>
              <a:spcBef>
                <a:spcPct val="0"/>
              </a:spcBef>
            </a:pPr>
            <a:r>
              <a:rPr lang="en-US" sz="3242">
                <a:solidFill>
                  <a:srgbClr val="B95210"/>
                </a:solidFill>
                <a:latin typeface="Copperplate Gothic 32 AB"/>
                <a:ea typeface="Copperplate Gothic 32 AB"/>
                <a:cs typeface="Copperplate Gothic 32 AB"/>
                <a:sym typeface="Copperplate Gothic 32 AB"/>
              </a:rPr>
              <a:t> </a:t>
            </a:r>
          </a:p>
          <a:p>
            <a:pPr algn="l" marL="699981" indent="-349990" lvl="1">
              <a:lnSpc>
                <a:spcPts val="4539"/>
              </a:lnSpc>
              <a:buFont typeface="Arial"/>
              <a:buChar char="•"/>
            </a:pPr>
            <a:r>
              <a:rPr lang="en-US" sz="3242">
                <a:solidFill>
                  <a:srgbClr val="B95210"/>
                </a:solidFill>
                <a:latin typeface="Copperplate Gothic 32 AB"/>
                <a:ea typeface="Copperplate Gothic 32 AB"/>
                <a:cs typeface="Copperplate Gothic 32 AB"/>
                <a:sym typeface="Copperplate Gothic 32 AB"/>
              </a:rPr>
              <a:t>Unwinnable Situations: Some games reach an unwinnable state early due to bad tile placement.</a:t>
            </a:r>
          </a:p>
          <a:p>
            <a:pPr algn="l">
              <a:lnSpc>
                <a:spcPts val="4539"/>
              </a:lnSpc>
              <a:spcBef>
                <a:spcPct val="0"/>
              </a:spcBef>
            </a:pPr>
            <a:r>
              <a:rPr lang="en-US" sz="3242">
                <a:solidFill>
                  <a:srgbClr val="B95210"/>
                </a:solidFill>
                <a:latin typeface="Copperplate Gothic 32 AB"/>
                <a:ea typeface="Copperplate Gothic 32 AB"/>
                <a:cs typeface="Copperplate Gothic 32 AB"/>
                <a:sym typeface="Copperplate Gothic 32 AB"/>
              </a:rPr>
              <a:t> </a:t>
            </a:r>
          </a:p>
          <a:p>
            <a:pPr algn="l" marL="699981" indent="-349990" lvl="1">
              <a:lnSpc>
                <a:spcPts val="4539"/>
              </a:lnSpc>
              <a:buFont typeface="Arial"/>
              <a:buChar char="•"/>
            </a:pPr>
            <a:r>
              <a:rPr lang="en-US" sz="3242">
                <a:solidFill>
                  <a:srgbClr val="B95210"/>
                </a:solidFill>
                <a:latin typeface="Copperplate Gothic 32 AB"/>
                <a:ea typeface="Copperplate Gothic 32 AB"/>
                <a:cs typeface="Copperplate Gothic 32 AB"/>
                <a:sym typeface="Copperplate Gothic 32 AB"/>
              </a:rPr>
              <a:t>Lack of Variety: The game follow repetitive pattern,</a:t>
            </a:r>
          </a:p>
          <a:p>
            <a:pPr algn="l">
              <a:lnSpc>
                <a:spcPts val="4539"/>
              </a:lnSpc>
            </a:pPr>
            <a:r>
              <a:rPr lang="en-US" sz="3242">
                <a:solidFill>
                  <a:srgbClr val="B95210"/>
                </a:solidFill>
                <a:latin typeface="Copperplate Gothic 32 AB"/>
                <a:ea typeface="Copperplate Gothic 32 AB"/>
                <a:cs typeface="Copperplate Gothic 32 AB"/>
                <a:sym typeface="Copperplate Gothic 32 AB"/>
              </a:rPr>
              <a:t>    which can become monotonous.</a:t>
            </a:r>
          </a:p>
        </p:txBody>
      </p:sp>
      <p:pic>
        <p:nvPicPr>
          <p:cNvPr name="Picture 3" id="3"/>
          <p:cNvPicPr>
            <a:picLocks noChangeAspect="true"/>
          </p:cNvPicPr>
          <p:nvPr/>
        </p:nvPicPr>
        <p:blipFill>
          <a:blip r:embed="rId2"/>
          <a:srcRect l="0" t="0" r="0" b="0"/>
          <a:stretch>
            <a:fillRect/>
          </a:stretch>
        </p:blipFill>
        <p:spPr>
          <a:xfrm flipH="true" flipV="false" rot="0">
            <a:off x="15601259" y="7233886"/>
            <a:ext cx="2686741" cy="3053114"/>
          </a:xfrm>
          <a:prstGeom prst="rect">
            <a:avLst/>
          </a:prstGeom>
        </p:spPr>
      </p:pic>
      <p:sp>
        <p:nvSpPr>
          <p:cNvPr name="TextBox 4" id="4"/>
          <p:cNvSpPr txBox="true"/>
          <p:nvPr/>
        </p:nvSpPr>
        <p:spPr>
          <a:xfrm rot="0">
            <a:off x="5439764" y="506736"/>
            <a:ext cx="7216870" cy="946111"/>
          </a:xfrm>
          <a:prstGeom prst="rect">
            <a:avLst/>
          </a:prstGeom>
        </p:spPr>
        <p:txBody>
          <a:bodyPr anchor="t" rtlCol="false" tIns="0" lIns="0" bIns="0" rIns="0">
            <a:spAutoFit/>
          </a:bodyPr>
          <a:lstStyle/>
          <a:p>
            <a:pPr algn="ctr">
              <a:lnSpc>
                <a:spcPts val="7700"/>
              </a:lnSpc>
            </a:pPr>
            <a:r>
              <a:rPr lang="en-US" sz="5500">
                <a:solidFill>
                  <a:srgbClr val="B95210"/>
                </a:solidFill>
                <a:latin typeface="Archivo Black"/>
                <a:ea typeface="Archivo Black"/>
                <a:cs typeface="Archivo Black"/>
                <a:sym typeface="Archivo Black"/>
              </a:rPr>
              <a:t>EXISTING SYSTEM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sp>
        <p:nvSpPr>
          <p:cNvPr name="TextBox 2" id="2"/>
          <p:cNvSpPr txBox="true"/>
          <p:nvPr/>
        </p:nvSpPr>
        <p:spPr>
          <a:xfrm rot="0">
            <a:off x="532456" y="1718713"/>
            <a:ext cx="17223088" cy="7480789"/>
          </a:xfrm>
          <a:prstGeom prst="rect">
            <a:avLst/>
          </a:prstGeom>
        </p:spPr>
        <p:txBody>
          <a:bodyPr anchor="t" rtlCol="false" tIns="0" lIns="0" bIns="0" rIns="0">
            <a:spAutoFit/>
          </a:bodyPr>
          <a:lstStyle/>
          <a:p>
            <a:pPr algn="l" marL="697523" indent="-348761" lvl="1">
              <a:lnSpc>
                <a:spcPts val="4523"/>
              </a:lnSpc>
              <a:buFont typeface="Arial"/>
              <a:buChar char="•"/>
            </a:pPr>
            <a:r>
              <a:rPr lang="en-US" sz="3230">
                <a:solidFill>
                  <a:srgbClr val="B95210"/>
                </a:solidFill>
                <a:latin typeface="Copperplate Gothic 32 AB"/>
                <a:ea typeface="Copperplate Gothic 32 AB"/>
                <a:cs typeface="Copperplate Gothic 32 AB"/>
                <a:sym typeface="Copperplate Gothic 32 AB"/>
              </a:rPr>
              <a:t>New Grid Sizes: Options for 5×5, 6×6, or customizable grids to extend gameplay.</a:t>
            </a:r>
          </a:p>
          <a:p>
            <a:pPr algn="l">
              <a:lnSpc>
                <a:spcPts val="4523"/>
              </a:lnSpc>
              <a:spcBef>
                <a:spcPct val="0"/>
              </a:spcBef>
            </a:pPr>
          </a:p>
          <a:p>
            <a:pPr algn="l" marL="697523" indent="-348761" lvl="1">
              <a:lnSpc>
                <a:spcPts val="4523"/>
              </a:lnSpc>
              <a:buFont typeface="Arial"/>
              <a:buChar char="•"/>
            </a:pPr>
            <a:r>
              <a:rPr lang="en-US" sz="3230">
                <a:solidFill>
                  <a:srgbClr val="B95210"/>
                </a:solidFill>
                <a:latin typeface="Copperplate Gothic 32 AB"/>
                <a:ea typeface="Copperplate Gothic 32 AB"/>
                <a:cs typeface="Copperplate Gothic 32 AB"/>
                <a:sym typeface="Copperplate Gothic 32 AB"/>
              </a:rPr>
              <a:t>Advanced Difficulty Levels: Introduce easy, medium, and hard modes for different skill levels.</a:t>
            </a:r>
          </a:p>
          <a:p>
            <a:pPr algn="l">
              <a:lnSpc>
                <a:spcPts val="4523"/>
              </a:lnSpc>
              <a:spcBef>
                <a:spcPct val="0"/>
              </a:spcBef>
            </a:pPr>
            <a:r>
              <a:rPr lang="en-US" sz="3230">
                <a:solidFill>
                  <a:srgbClr val="B95210"/>
                </a:solidFill>
                <a:latin typeface="Copperplate Gothic 32 AB"/>
                <a:ea typeface="Copperplate Gothic 32 AB"/>
                <a:cs typeface="Copperplate Gothic 32 AB"/>
                <a:sym typeface="Copperplate Gothic 32 AB"/>
              </a:rPr>
              <a:t> </a:t>
            </a:r>
          </a:p>
          <a:p>
            <a:pPr algn="l" marL="697523" indent="-348761" lvl="1">
              <a:lnSpc>
                <a:spcPts val="4523"/>
              </a:lnSpc>
              <a:buFont typeface="Arial"/>
              <a:buChar char="•"/>
            </a:pPr>
            <a:r>
              <a:rPr lang="en-US" sz="3230">
                <a:solidFill>
                  <a:srgbClr val="B95210"/>
                </a:solidFill>
                <a:latin typeface="Copperplate Gothic 32 AB"/>
                <a:ea typeface="Copperplate Gothic 32 AB"/>
                <a:cs typeface="Copperplate Gothic 32 AB"/>
                <a:sym typeface="Copperplate Gothic 32 AB"/>
              </a:rPr>
              <a:t>Undo &amp; Save Feature: Allow players to undo a few moves and save progress.</a:t>
            </a:r>
          </a:p>
          <a:p>
            <a:pPr algn="l">
              <a:lnSpc>
                <a:spcPts val="4523"/>
              </a:lnSpc>
              <a:spcBef>
                <a:spcPct val="0"/>
              </a:spcBef>
            </a:pPr>
            <a:r>
              <a:rPr lang="en-US" sz="3230">
                <a:solidFill>
                  <a:srgbClr val="B95210"/>
                </a:solidFill>
                <a:latin typeface="Copperplate Gothic 32 AB"/>
                <a:ea typeface="Copperplate Gothic 32 AB"/>
                <a:cs typeface="Copperplate Gothic 32 AB"/>
                <a:sym typeface="Copperplate Gothic 32 AB"/>
              </a:rPr>
              <a:t> </a:t>
            </a:r>
          </a:p>
          <a:p>
            <a:pPr algn="l" marL="697523" indent="-348761" lvl="1">
              <a:lnSpc>
                <a:spcPts val="4523"/>
              </a:lnSpc>
              <a:buFont typeface="Arial"/>
              <a:buChar char="•"/>
            </a:pPr>
            <a:r>
              <a:rPr lang="en-US" sz="3230">
                <a:solidFill>
                  <a:srgbClr val="B95210"/>
                </a:solidFill>
                <a:latin typeface="Copperplate Gothic 32 AB"/>
                <a:ea typeface="Copperplate Gothic 32 AB"/>
                <a:cs typeface="Copperplate Gothic 32 AB"/>
                <a:sym typeface="Copperplate Gothic 32 AB"/>
              </a:rPr>
              <a:t>Theme Option : You can change the theme Light or Dark. </a:t>
            </a:r>
          </a:p>
          <a:p>
            <a:pPr algn="l">
              <a:lnSpc>
                <a:spcPts val="4523"/>
              </a:lnSpc>
              <a:spcBef>
                <a:spcPct val="0"/>
              </a:spcBef>
            </a:pPr>
            <a:r>
              <a:rPr lang="en-US" sz="3230">
                <a:solidFill>
                  <a:srgbClr val="B95210"/>
                </a:solidFill>
                <a:latin typeface="Copperplate Gothic 32 AB"/>
                <a:ea typeface="Copperplate Gothic 32 AB"/>
                <a:cs typeface="Copperplate Gothic 32 AB"/>
                <a:sym typeface="Copperplate Gothic 32 AB"/>
              </a:rPr>
              <a:t> </a:t>
            </a:r>
          </a:p>
          <a:p>
            <a:pPr algn="l" marL="697523" indent="-348761" lvl="1">
              <a:lnSpc>
                <a:spcPts val="4523"/>
              </a:lnSpc>
              <a:buFont typeface="Arial"/>
              <a:buChar char="•"/>
            </a:pPr>
            <a:r>
              <a:rPr lang="en-US" sz="3230">
                <a:solidFill>
                  <a:srgbClr val="B95210"/>
                </a:solidFill>
                <a:latin typeface="Copperplate Gothic 32 AB"/>
                <a:ea typeface="Copperplate Gothic 32 AB"/>
                <a:cs typeface="Copperplate Gothic 32 AB"/>
                <a:sym typeface="Copperplate Gothic 32 AB"/>
              </a:rPr>
              <a:t>Animations &amp; Sound Effects: Make the game more visually appealing and interactive.</a:t>
            </a:r>
          </a:p>
        </p:txBody>
      </p:sp>
      <p:pic>
        <p:nvPicPr>
          <p:cNvPr name="Picture 3" id="3"/>
          <p:cNvPicPr>
            <a:picLocks noChangeAspect="true"/>
          </p:cNvPicPr>
          <p:nvPr/>
        </p:nvPicPr>
        <p:blipFill>
          <a:blip r:embed="rId2"/>
          <a:srcRect l="0" t="0" r="0" b="0"/>
          <a:stretch>
            <a:fillRect/>
          </a:stretch>
        </p:blipFill>
        <p:spPr>
          <a:xfrm flipH="false" flipV="false" rot="1619158">
            <a:off x="-19542" y="108809"/>
            <a:ext cx="2096483" cy="2653776"/>
          </a:xfrm>
          <a:prstGeom prst="rect">
            <a:avLst/>
          </a:prstGeom>
        </p:spPr>
      </p:pic>
      <p:sp>
        <p:nvSpPr>
          <p:cNvPr name="TextBox 4" id="4"/>
          <p:cNvSpPr txBox="true"/>
          <p:nvPr/>
        </p:nvSpPr>
        <p:spPr>
          <a:xfrm rot="0">
            <a:off x="4428672" y="489628"/>
            <a:ext cx="9430656" cy="946070"/>
          </a:xfrm>
          <a:prstGeom prst="rect">
            <a:avLst/>
          </a:prstGeom>
        </p:spPr>
        <p:txBody>
          <a:bodyPr anchor="t" rtlCol="false" tIns="0" lIns="0" bIns="0" rIns="0">
            <a:spAutoFit/>
          </a:bodyPr>
          <a:lstStyle/>
          <a:p>
            <a:pPr algn="ctr">
              <a:lnSpc>
                <a:spcPts val="7702"/>
              </a:lnSpc>
            </a:pPr>
            <a:r>
              <a:rPr lang="en-US" sz="5502">
                <a:solidFill>
                  <a:srgbClr val="B95210"/>
                </a:solidFill>
                <a:latin typeface="Archivo Black"/>
                <a:ea typeface="Archivo Black"/>
                <a:cs typeface="Archivo Black"/>
                <a:sym typeface="Archivo Black"/>
              </a:rPr>
              <a:t>NEED FOR NEW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35894" y="6294472"/>
            <a:ext cx="3808819" cy="4303750"/>
          </a:xfrm>
          <a:prstGeom prst="rect">
            <a:avLst/>
          </a:prstGeom>
        </p:spPr>
      </p:pic>
      <p:sp>
        <p:nvSpPr>
          <p:cNvPr name="TextBox 3" id="3"/>
          <p:cNvSpPr txBox="true"/>
          <p:nvPr/>
        </p:nvSpPr>
        <p:spPr>
          <a:xfrm rot="0">
            <a:off x="1028700" y="313966"/>
            <a:ext cx="15963443" cy="1923486"/>
          </a:xfrm>
          <a:prstGeom prst="rect">
            <a:avLst/>
          </a:prstGeom>
        </p:spPr>
        <p:txBody>
          <a:bodyPr anchor="t" rtlCol="false" tIns="0" lIns="0" bIns="0" rIns="0">
            <a:spAutoFit/>
          </a:bodyPr>
          <a:lstStyle/>
          <a:p>
            <a:pPr algn="ctr">
              <a:lnSpc>
                <a:spcPts val="7705"/>
              </a:lnSpc>
            </a:pPr>
            <a:r>
              <a:rPr lang="en-US" sz="5504">
                <a:solidFill>
                  <a:srgbClr val="B95210"/>
                </a:solidFill>
                <a:latin typeface="Archivo Black"/>
                <a:ea typeface="Archivo Black"/>
                <a:cs typeface="Archivo Black"/>
                <a:sym typeface="Archivo Black"/>
              </a:rPr>
              <a:t>HARDWARE &amp; SOFTWARE  REQUIREMENT</a:t>
            </a:r>
          </a:p>
        </p:txBody>
      </p:sp>
      <p:sp>
        <p:nvSpPr>
          <p:cNvPr name="TextBox 4" id="4"/>
          <p:cNvSpPr txBox="true"/>
          <p:nvPr/>
        </p:nvSpPr>
        <p:spPr>
          <a:xfrm rot="0">
            <a:off x="1028700" y="2901320"/>
            <a:ext cx="15963443" cy="2612102"/>
          </a:xfrm>
          <a:prstGeom prst="rect">
            <a:avLst/>
          </a:prstGeom>
        </p:spPr>
        <p:txBody>
          <a:bodyPr anchor="t" rtlCol="false" tIns="0" lIns="0" bIns="0" rIns="0">
            <a:spAutoFit/>
          </a:bodyPr>
          <a:lstStyle/>
          <a:p>
            <a:pPr algn="l">
              <a:lnSpc>
                <a:spcPts val="4061"/>
              </a:lnSpc>
              <a:spcBef>
                <a:spcPct val="0"/>
              </a:spcBef>
            </a:pPr>
            <a:r>
              <a:rPr lang="en-US" sz="2901">
                <a:solidFill>
                  <a:srgbClr val="B95210"/>
                </a:solidFill>
                <a:latin typeface="Copperplate Gothic 32 AB"/>
                <a:ea typeface="Copperplate Gothic 32 AB"/>
                <a:cs typeface="Copperplate Gothic 32 AB"/>
                <a:sym typeface="Copperplate Gothic 32 AB"/>
              </a:rPr>
              <a:t> </a:t>
            </a:r>
            <a:r>
              <a:rPr lang="en-US" sz="2901">
                <a:solidFill>
                  <a:srgbClr val="B95210"/>
                </a:solidFill>
                <a:latin typeface="Copperplate Gothic 32 AB"/>
                <a:ea typeface="Copperplate Gothic 32 AB"/>
                <a:cs typeface="Copperplate Gothic 32 AB"/>
                <a:sym typeface="Copperplate Gothic 32 AB"/>
              </a:rPr>
              <a:t>✅ Processor: Any modern CPU (Intel Core i3 or equivalent)</a:t>
            </a:r>
          </a:p>
          <a:p>
            <a:pPr algn="l">
              <a:lnSpc>
                <a:spcPts val="4061"/>
              </a:lnSpc>
              <a:spcBef>
                <a:spcPct val="0"/>
              </a:spcBef>
            </a:pPr>
            <a:r>
              <a:rPr lang="en-US" sz="2901">
                <a:solidFill>
                  <a:srgbClr val="B95210"/>
                </a:solidFill>
                <a:latin typeface="Copperplate Gothic 32 AB"/>
                <a:ea typeface="Copperplate Gothic 32 AB"/>
                <a:cs typeface="Copperplate Gothic 32 AB"/>
                <a:sym typeface="Copperplate Gothic 32 AB"/>
              </a:rPr>
              <a:t> ✅ RAM: 2GB or more</a:t>
            </a:r>
          </a:p>
          <a:p>
            <a:pPr algn="l">
              <a:lnSpc>
                <a:spcPts val="4061"/>
              </a:lnSpc>
              <a:spcBef>
                <a:spcPct val="0"/>
              </a:spcBef>
            </a:pPr>
            <a:r>
              <a:rPr lang="en-US" sz="2901">
                <a:solidFill>
                  <a:srgbClr val="B95210"/>
                </a:solidFill>
                <a:latin typeface="Copperplate Gothic 32 AB"/>
                <a:ea typeface="Copperplate Gothic 32 AB"/>
                <a:cs typeface="Copperplate Gothic 32 AB"/>
                <a:sym typeface="Copperplate Gothic 32 AB"/>
              </a:rPr>
              <a:t> ✅ Storage: Minimal (~50MB for installation)</a:t>
            </a:r>
          </a:p>
          <a:p>
            <a:pPr algn="l">
              <a:lnSpc>
                <a:spcPts val="4061"/>
              </a:lnSpc>
              <a:spcBef>
                <a:spcPct val="0"/>
              </a:spcBef>
            </a:pPr>
            <a:r>
              <a:rPr lang="en-US" sz="2901">
                <a:solidFill>
                  <a:srgbClr val="B95210"/>
                </a:solidFill>
                <a:latin typeface="Copperplate Gothic 32 AB"/>
                <a:ea typeface="Copperplate Gothic 32 AB"/>
                <a:cs typeface="Copperplate Gothic 32 AB"/>
                <a:sym typeface="Copperplate Gothic 32 AB"/>
              </a:rPr>
              <a:t> ✅ Display: Standard resolution (1024×768 or higher)</a:t>
            </a:r>
          </a:p>
          <a:p>
            <a:pPr algn="l">
              <a:lnSpc>
                <a:spcPts val="4061"/>
              </a:lnSpc>
              <a:spcBef>
                <a:spcPct val="0"/>
              </a:spcBef>
            </a:pPr>
            <a:r>
              <a:rPr lang="en-US" sz="2901">
                <a:solidFill>
                  <a:srgbClr val="B95210"/>
                </a:solidFill>
                <a:latin typeface="Copperplate Gothic 32 AB"/>
                <a:ea typeface="Copperplate Gothic 32 AB"/>
                <a:cs typeface="Copperplate Gothic 32 AB"/>
                <a:sym typeface="Copperplate Gothic 32 AB"/>
              </a:rPr>
              <a:t> ✅ Input Devices: Keyboard, Mouse (or Touchscreen for mobile)</a:t>
            </a:r>
          </a:p>
        </p:txBody>
      </p:sp>
      <p:sp>
        <p:nvSpPr>
          <p:cNvPr name="TextBox 5" id="5"/>
          <p:cNvSpPr txBox="true"/>
          <p:nvPr/>
        </p:nvSpPr>
        <p:spPr>
          <a:xfrm rot="0">
            <a:off x="4787638" y="6863658"/>
            <a:ext cx="13500362" cy="2612128"/>
          </a:xfrm>
          <a:prstGeom prst="rect">
            <a:avLst/>
          </a:prstGeom>
        </p:spPr>
        <p:txBody>
          <a:bodyPr anchor="t" rtlCol="false" tIns="0" lIns="0" bIns="0" rIns="0">
            <a:spAutoFit/>
          </a:bodyPr>
          <a:lstStyle/>
          <a:p>
            <a:pPr algn="l">
              <a:lnSpc>
                <a:spcPts val="4060"/>
              </a:lnSpc>
              <a:spcBef>
                <a:spcPct val="0"/>
              </a:spcBef>
            </a:pPr>
            <a:r>
              <a:rPr lang="en-US" sz="2900">
                <a:solidFill>
                  <a:srgbClr val="B95210"/>
                </a:solidFill>
                <a:latin typeface="Copperplate Gothic 32 AB"/>
                <a:ea typeface="Copperplate Gothic 32 AB"/>
                <a:cs typeface="Copperplate Gothic 32 AB"/>
                <a:sym typeface="Copperplate Gothic 32 AB"/>
              </a:rPr>
              <a:t> </a:t>
            </a:r>
            <a:r>
              <a:rPr lang="en-US" sz="2900">
                <a:solidFill>
                  <a:srgbClr val="B95210"/>
                </a:solidFill>
                <a:latin typeface="Copperplate Gothic 32 AB"/>
                <a:ea typeface="Copperplate Gothic 32 AB"/>
                <a:cs typeface="Copperplate Gothic 32 AB"/>
                <a:sym typeface="Copperplate Gothic 32 AB"/>
              </a:rPr>
              <a:t>✅ Operating System: Windows, macOS, Linux (Any OS with a browser)</a:t>
            </a:r>
          </a:p>
          <a:p>
            <a:pPr algn="l">
              <a:lnSpc>
                <a:spcPts val="4060"/>
              </a:lnSpc>
              <a:spcBef>
                <a:spcPct val="0"/>
              </a:spcBef>
            </a:pPr>
            <a:r>
              <a:rPr lang="en-US" sz="2900">
                <a:solidFill>
                  <a:srgbClr val="B95210"/>
                </a:solidFill>
                <a:latin typeface="Copperplate Gothic 32 AB"/>
                <a:ea typeface="Copperplate Gothic 32 AB"/>
                <a:cs typeface="Copperplate Gothic 32 AB"/>
                <a:sym typeface="Copperplate Gothic 32 AB"/>
              </a:rPr>
              <a:t> ✅ Browser: Chrome, Firefox, Edge, Safari (supports JavaScript)</a:t>
            </a:r>
          </a:p>
          <a:p>
            <a:pPr algn="l">
              <a:lnSpc>
                <a:spcPts val="4060"/>
              </a:lnSpc>
              <a:spcBef>
                <a:spcPct val="0"/>
              </a:spcBef>
            </a:pPr>
            <a:r>
              <a:rPr lang="en-US" sz="2900">
                <a:solidFill>
                  <a:srgbClr val="B95210"/>
                </a:solidFill>
                <a:latin typeface="Copperplate Gothic 32 AB"/>
                <a:ea typeface="Copperplate Gothic 32 AB"/>
                <a:cs typeface="Copperplate Gothic 32 AB"/>
                <a:sym typeface="Copperplate Gothic 32 AB"/>
              </a:rPr>
              <a:t> ✅ Languages Used: HTML, CSS, JavaScript.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sp>
        <p:nvSpPr>
          <p:cNvPr name="Freeform 2" id="2"/>
          <p:cNvSpPr/>
          <p:nvPr/>
        </p:nvSpPr>
        <p:spPr>
          <a:xfrm flipH="false" flipV="false" rot="0">
            <a:off x="98242" y="8121702"/>
            <a:ext cx="18520359" cy="4167081"/>
          </a:xfrm>
          <a:custGeom>
            <a:avLst/>
            <a:gdLst/>
            <a:ahLst/>
            <a:cxnLst/>
            <a:rect r="r" b="b" t="t" l="l"/>
            <a:pathLst>
              <a:path h="4167081" w="18520359">
                <a:moveTo>
                  <a:pt x="0" y="0"/>
                </a:moveTo>
                <a:lnTo>
                  <a:pt x="18520359" y="0"/>
                </a:lnTo>
                <a:lnTo>
                  <a:pt x="18520359" y="4167080"/>
                </a:lnTo>
                <a:lnTo>
                  <a:pt x="0" y="4167080"/>
                </a:lnTo>
                <a:lnTo>
                  <a:pt x="0" y="0"/>
                </a:lnTo>
                <a:close/>
              </a:path>
            </a:pathLst>
          </a:custGeom>
          <a:blipFill>
            <a:blip r:embed="rId2"/>
            <a:stretch>
              <a:fillRect l="0" t="0" r="0" b="0"/>
            </a:stretch>
          </a:blipFill>
        </p:spPr>
      </p:sp>
      <p:grpSp>
        <p:nvGrpSpPr>
          <p:cNvPr name="Group 3" id="3"/>
          <p:cNvGrpSpPr/>
          <p:nvPr/>
        </p:nvGrpSpPr>
        <p:grpSpPr>
          <a:xfrm rot="0">
            <a:off x="1028700" y="1028700"/>
            <a:ext cx="15968008" cy="7880885"/>
            <a:chOff x="0" y="0"/>
            <a:chExt cx="1106424" cy="546067"/>
          </a:xfrm>
        </p:grpSpPr>
        <p:sp>
          <p:nvSpPr>
            <p:cNvPr name="Freeform 4" id="4"/>
            <p:cNvSpPr/>
            <p:nvPr/>
          </p:nvSpPr>
          <p:spPr>
            <a:xfrm flipH="false" flipV="false" rot="0">
              <a:off x="0" y="0"/>
              <a:ext cx="1106424" cy="546067"/>
            </a:xfrm>
            <a:custGeom>
              <a:avLst/>
              <a:gdLst/>
              <a:ahLst/>
              <a:cxnLst/>
              <a:rect r="r" b="b" t="t" l="l"/>
              <a:pathLst>
                <a:path h="546067" w="1106424">
                  <a:moveTo>
                    <a:pt x="93297" y="0"/>
                  </a:moveTo>
                  <a:lnTo>
                    <a:pt x="1013128" y="0"/>
                  </a:lnTo>
                  <a:cubicBezTo>
                    <a:pt x="1037871" y="0"/>
                    <a:pt x="1061602" y="9829"/>
                    <a:pt x="1079098" y="27326"/>
                  </a:cubicBezTo>
                  <a:cubicBezTo>
                    <a:pt x="1096595" y="44822"/>
                    <a:pt x="1106424" y="68553"/>
                    <a:pt x="1106424" y="93297"/>
                  </a:cubicBezTo>
                  <a:lnTo>
                    <a:pt x="1106424" y="452770"/>
                  </a:lnTo>
                  <a:cubicBezTo>
                    <a:pt x="1106424" y="477514"/>
                    <a:pt x="1096595" y="501245"/>
                    <a:pt x="1079098" y="518741"/>
                  </a:cubicBezTo>
                  <a:cubicBezTo>
                    <a:pt x="1061602" y="536238"/>
                    <a:pt x="1037871" y="546067"/>
                    <a:pt x="1013128" y="546067"/>
                  </a:cubicBezTo>
                  <a:lnTo>
                    <a:pt x="93297" y="546067"/>
                  </a:lnTo>
                  <a:cubicBezTo>
                    <a:pt x="68553" y="546067"/>
                    <a:pt x="44822" y="536238"/>
                    <a:pt x="27326" y="518741"/>
                  </a:cubicBezTo>
                  <a:cubicBezTo>
                    <a:pt x="9829" y="501245"/>
                    <a:pt x="0" y="477514"/>
                    <a:pt x="0" y="452770"/>
                  </a:cubicBezTo>
                  <a:lnTo>
                    <a:pt x="0" y="93297"/>
                  </a:lnTo>
                  <a:cubicBezTo>
                    <a:pt x="0" y="68553"/>
                    <a:pt x="9829" y="44822"/>
                    <a:pt x="27326" y="27326"/>
                  </a:cubicBezTo>
                  <a:cubicBezTo>
                    <a:pt x="44822" y="9829"/>
                    <a:pt x="68553" y="0"/>
                    <a:pt x="93297" y="0"/>
                  </a:cubicBezTo>
                  <a:close/>
                </a:path>
              </a:pathLst>
            </a:custGeom>
            <a:solidFill>
              <a:srgbClr val="FFF4E3"/>
            </a:solidFill>
            <a:ln w="57150" cap="rnd">
              <a:solidFill>
                <a:srgbClr val="5169A2"/>
              </a:solidFill>
              <a:prstDash val="solid"/>
              <a:round/>
            </a:ln>
          </p:spPr>
        </p:sp>
        <p:sp>
          <p:nvSpPr>
            <p:cNvPr name="TextBox 5" id="5"/>
            <p:cNvSpPr txBox="true"/>
            <p:nvPr/>
          </p:nvSpPr>
          <p:spPr>
            <a:xfrm>
              <a:off x="0" y="-38100"/>
              <a:ext cx="1106424" cy="58416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81760" y="1563213"/>
            <a:ext cx="342562" cy="34256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20D"/>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224321" y="1563213"/>
            <a:ext cx="342562" cy="3425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8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566883" y="1563213"/>
            <a:ext cx="342562" cy="34256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8D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913258" y="1563213"/>
            <a:ext cx="342562" cy="34256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009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255820" y="1563213"/>
            <a:ext cx="342562" cy="34256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CE1"/>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3598381" y="1563213"/>
            <a:ext cx="342562" cy="34256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A34A1"/>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3812803" y="2107175"/>
            <a:ext cx="11091237" cy="1201202"/>
          </a:xfrm>
          <a:prstGeom prst="rect">
            <a:avLst/>
          </a:prstGeom>
        </p:spPr>
        <p:txBody>
          <a:bodyPr anchor="t" rtlCol="false" tIns="0" lIns="0" bIns="0" rIns="0">
            <a:spAutoFit/>
          </a:bodyPr>
          <a:lstStyle/>
          <a:p>
            <a:pPr algn="ctr">
              <a:lnSpc>
                <a:spcPts val="9391"/>
              </a:lnSpc>
            </a:pPr>
            <a:r>
              <a:rPr lang="en-US" sz="6708">
                <a:solidFill>
                  <a:srgbClr val="1A1F44"/>
                </a:solidFill>
                <a:latin typeface="Arcade Gamer"/>
                <a:ea typeface="Arcade Gamer"/>
                <a:cs typeface="Arcade Gamer"/>
                <a:sym typeface="Arcade Gamer"/>
              </a:rPr>
              <a:t>TABLE OF CONTENT</a:t>
            </a:r>
          </a:p>
        </p:txBody>
      </p:sp>
      <p:sp>
        <p:nvSpPr>
          <p:cNvPr name="TextBox 25" id="25"/>
          <p:cNvSpPr txBox="true"/>
          <p:nvPr/>
        </p:nvSpPr>
        <p:spPr>
          <a:xfrm rot="0">
            <a:off x="2053041" y="3879877"/>
            <a:ext cx="4152046" cy="1472694"/>
          </a:xfrm>
          <a:prstGeom prst="rect">
            <a:avLst/>
          </a:prstGeom>
        </p:spPr>
        <p:txBody>
          <a:bodyPr anchor="t" rtlCol="false" tIns="0" lIns="0" bIns="0" rIns="0">
            <a:spAutoFit/>
          </a:bodyPr>
          <a:lstStyle/>
          <a:p>
            <a:pPr algn="ctr">
              <a:lnSpc>
                <a:spcPts val="5972"/>
              </a:lnSpc>
            </a:pPr>
            <a:r>
              <a:rPr lang="en-US" sz="4265" b="true">
                <a:solidFill>
                  <a:srgbClr val="B95210"/>
                </a:solidFill>
                <a:latin typeface="Canva Sans Bold"/>
                <a:ea typeface="Canva Sans Bold"/>
                <a:cs typeface="Canva Sans Bold"/>
                <a:sym typeface="Canva Sans Bold"/>
              </a:rPr>
              <a:t>01</a:t>
            </a:r>
          </a:p>
          <a:p>
            <a:pPr algn="ctr">
              <a:lnSpc>
                <a:spcPts val="5972"/>
              </a:lnSpc>
            </a:pPr>
            <a:r>
              <a:rPr lang="en-US" sz="4265">
                <a:solidFill>
                  <a:srgbClr val="B95210"/>
                </a:solidFill>
                <a:latin typeface="Copperplate Gothic 32 AB Bold"/>
                <a:ea typeface="Copperplate Gothic 32 AB Bold"/>
                <a:cs typeface="Copperplate Gothic 32 AB Bold"/>
                <a:sym typeface="Copperplate Gothic 32 AB Bold"/>
              </a:rPr>
              <a:t>Description</a:t>
            </a:r>
          </a:p>
        </p:txBody>
      </p:sp>
      <p:sp>
        <p:nvSpPr>
          <p:cNvPr name="TextBox 26" id="26"/>
          <p:cNvSpPr txBox="true"/>
          <p:nvPr/>
        </p:nvSpPr>
        <p:spPr>
          <a:xfrm rot="0">
            <a:off x="5927388" y="3897100"/>
            <a:ext cx="6433223" cy="1455471"/>
          </a:xfrm>
          <a:prstGeom prst="rect">
            <a:avLst/>
          </a:prstGeom>
        </p:spPr>
        <p:txBody>
          <a:bodyPr anchor="t" rtlCol="false" tIns="0" lIns="0" bIns="0" rIns="0">
            <a:spAutoFit/>
          </a:bodyPr>
          <a:lstStyle/>
          <a:p>
            <a:pPr algn="ctr">
              <a:lnSpc>
                <a:spcPts val="5880"/>
              </a:lnSpc>
            </a:pPr>
            <a:r>
              <a:rPr lang="en-US" sz="4200" b="true">
                <a:solidFill>
                  <a:srgbClr val="B95210"/>
                </a:solidFill>
                <a:latin typeface="Canva Sans Bold"/>
                <a:ea typeface="Canva Sans Bold"/>
                <a:cs typeface="Canva Sans Bold"/>
                <a:sym typeface="Canva Sans Bold"/>
              </a:rPr>
              <a:t>02</a:t>
            </a:r>
          </a:p>
          <a:p>
            <a:pPr algn="ctr">
              <a:lnSpc>
                <a:spcPts val="5880"/>
              </a:lnSpc>
            </a:pPr>
            <a:r>
              <a:rPr lang="en-US" sz="4200">
                <a:solidFill>
                  <a:srgbClr val="B95210"/>
                </a:solidFill>
                <a:latin typeface="Copperplate Gothic 32 AB Bold"/>
                <a:ea typeface="Copperplate Gothic 32 AB Bold"/>
                <a:cs typeface="Copperplate Gothic 32 AB Bold"/>
                <a:sym typeface="Copperplate Gothic 32 AB Bold"/>
              </a:rPr>
              <a:t>Overview</a:t>
            </a:r>
          </a:p>
        </p:txBody>
      </p:sp>
      <p:sp>
        <p:nvSpPr>
          <p:cNvPr name="TextBox 27" id="27"/>
          <p:cNvSpPr txBox="true"/>
          <p:nvPr/>
        </p:nvSpPr>
        <p:spPr>
          <a:xfrm rot="0">
            <a:off x="10826077" y="3831819"/>
            <a:ext cx="6433223" cy="2198447"/>
          </a:xfrm>
          <a:prstGeom prst="rect">
            <a:avLst/>
          </a:prstGeom>
        </p:spPr>
        <p:txBody>
          <a:bodyPr anchor="t" rtlCol="false" tIns="0" lIns="0" bIns="0" rIns="0">
            <a:spAutoFit/>
          </a:bodyPr>
          <a:lstStyle/>
          <a:p>
            <a:pPr algn="ctr">
              <a:lnSpc>
                <a:spcPts val="5880"/>
              </a:lnSpc>
            </a:pPr>
            <a:r>
              <a:rPr lang="en-US" sz="4200" b="true">
                <a:solidFill>
                  <a:srgbClr val="B95210"/>
                </a:solidFill>
                <a:latin typeface="Canva Sans Bold"/>
                <a:ea typeface="Canva Sans Bold"/>
                <a:cs typeface="Canva Sans Bold"/>
                <a:sym typeface="Canva Sans Bold"/>
              </a:rPr>
              <a:t>03</a:t>
            </a:r>
          </a:p>
          <a:p>
            <a:pPr algn="ctr">
              <a:lnSpc>
                <a:spcPts val="5880"/>
              </a:lnSpc>
            </a:pPr>
            <a:r>
              <a:rPr lang="en-US" sz="4200">
                <a:solidFill>
                  <a:srgbClr val="B95210"/>
                </a:solidFill>
                <a:latin typeface="Copperplate Gothic 32 AB Bold"/>
                <a:ea typeface="Copperplate Gothic 32 AB Bold"/>
                <a:cs typeface="Copperplate Gothic 32 AB Bold"/>
                <a:sym typeface="Copperplate Gothic 32 AB Bold"/>
              </a:rPr>
              <a:t>High-level Approach</a:t>
            </a:r>
          </a:p>
        </p:txBody>
      </p:sp>
      <p:sp>
        <p:nvSpPr>
          <p:cNvPr name="TextBox 28" id="28"/>
          <p:cNvSpPr txBox="true"/>
          <p:nvPr/>
        </p:nvSpPr>
        <p:spPr>
          <a:xfrm rot="0">
            <a:off x="4731706" y="6649008"/>
            <a:ext cx="4053767" cy="1472694"/>
          </a:xfrm>
          <a:prstGeom prst="rect">
            <a:avLst/>
          </a:prstGeom>
        </p:spPr>
        <p:txBody>
          <a:bodyPr anchor="t" rtlCol="false" tIns="0" lIns="0" bIns="0" rIns="0">
            <a:spAutoFit/>
          </a:bodyPr>
          <a:lstStyle/>
          <a:p>
            <a:pPr algn="ctr">
              <a:lnSpc>
                <a:spcPts val="5972"/>
              </a:lnSpc>
            </a:pPr>
            <a:r>
              <a:rPr lang="en-US" sz="4265" b="true">
                <a:solidFill>
                  <a:srgbClr val="B95210"/>
                </a:solidFill>
                <a:latin typeface="Canva Sans Bold"/>
                <a:ea typeface="Canva Sans Bold"/>
                <a:cs typeface="Canva Sans Bold"/>
                <a:sym typeface="Canva Sans Bold"/>
              </a:rPr>
              <a:t>05</a:t>
            </a:r>
          </a:p>
          <a:p>
            <a:pPr algn="ctr">
              <a:lnSpc>
                <a:spcPts val="5972"/>
              </a:lnSpc>
            </a:pPr>
            <a:r>
              <a:rPr lang="en-US" sz="4265">
                <a:solidFill>
                  <a:srgbClr val="B95210"/>
                </a:solidFill>
                <a:latin typeface="Copperplate Gothic 32 AB Bold"/>
                <a:ea typeface="Copperplate Gothic 32 AB Bold"/>
                <a:cs typeface="Copperplate Gothic 32 AB Bold"/>
                <a:sym typeface="Copperplate Gothic 32 AB Bold"/>
              </a:rPr>
              <a:t>flowchart</a:t>
            </a:r>
          </a:p>
        </p:txBody>
      </p:sp>
      <p:sp>
        <p:nvSpPr>
          <p:cNvPr name="TextBox 29" id="29"/>
          <p:cNvSpPr txBox="true"/>
          <p:nvPr/>
        </p:nvSpPr>
        <p:spPr>
          <a:xfrm rot="0">
            <a:off x="10315750" y="6649008"/>
            <a:ext cx="3009175" cy="1472694"/>
          </a:xfrm>
          <a:prstGeom prst="rect">
            <a:avLst/>
          </a:prstGeom>
        </p:spPr>
        <p:txBody>
          <a:bodyPr anchor="t" rtlCol="false" tIns="0" lIns="0" bIns="0" rIns="0">
            <a:spAutoFit/>
          </a:bodyPr>
          <a:lstStyle/>
          <a:p>
            <a:pPr algn="ctr">
              <a:lnSpc>
                <a:spcPts val="5972"/>
              </a:lnSpc>
            </a:pPr>
            <a:r>
              <a:rPr lang="en-US" sz="4265" b="true">
                <a:solidFill>
                  <a:srgbClr val="B95210"/>
                </a:solidFill>
                <a:latin typeface="Canva Sans Bold"/>
                <a:ea typeface="Canva Sans Bold"/>
                <a:cs typeface="Canva Sans Bold"/>
                <a:sym typeface="Canva Sans Bold"/>
              </a:rPr>
              <a:t>06</a:t>
            </a:r>
          </a:p>
          <a:p>
            <a:pPr algn="ctr">
              <a:lnSpc>
                <a:spcPts val="5972"/>
              </a:lnSpc>
            </a:pPr>
            <a:r>
              <a:rPr lang="en-US" sz="4265">
                <a:solidFill>
                  <a:srgbClr val="B95210"/>
                </a:solidFill>
                <a:latin typeface="Copperplate Gothic 32 AB Bold"/>
                <a:ea typeface="Copperplate Gothic 32 AB Bold"/>
                <a:cs typeface="Copperplate Gothic 32 AB Bold"/>
                <a:sym typeface="Copperplate Gothic 32 AB Bold"/>
              </a:rPr>
              <a:t>Roadmap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true" rot="0">
            <a:off x="15009337" y="-156914"/>
            <a:ext cx="1934584" cy="2373722"/>
          </a:xfrm>
          <a:prstGeom prst="rect">
            <a:avLst/>
          </a:prstGeom>
        </p:spPr>
      </p:pic>
      <p:sp>
        <p:nvSpPr>
          <p:cNvPr name="TextBox 3" id="3"/>
          <p:cNvSpPr txBox="true"/>
          <p:nvPr/>
        </p:nvSpPr>
        <p:spPr>
          <a:xfrm rot="0">
            <a:off x="4441725" y="914400"/>
            <a:ext cx="9404550" cy="963713"/>
          </a:xfrm>
          <a:prstGeom prst="rect">
            <a:avLst/>
          </a:prstGeom>
        </p:spPr>
        <p:txBody>
          <a:bodyPr anchor="t" rtlCol="false" tIns="0" lIns="0" bIns="0" rIns="0">
            <a:spAutoFit/>
          </a:bodyPr>
          <a:lstStyle/>
          <a:p>
            <a:pPr algn="ctr">
              <a:lnSpc>
                <a:spcPts val="7841"/>
              </a:lnSpc>
            </a:pPr>
            <a:r>
              <a:rPr lang="en-US" sz="5601">
                <a:solidFill>
                  <a:srgbClr val="B95210"/>
                </a:solidFill>
                <a:latin typeface="Archivo Black"/>
                <a:ea typeface="Archivo Black"/>
                <a:cs typeface="Archivo Black"/>
                <a:sym typeface="Archivo Black"/>
              </a:rPr>
              <a:t>PROJECT DESCRIPTION</a:t>
            </a:r>
          </a:p>
        </p:txBody>
      </p:sp>
      <p:sp>
        <p:nvSpPr>
          <p:cNvPr name="TextBox 4" id="4"/>
          <p:cNvSpPr txBox="true"/>
          <p:nvPr/>
        </p:nvSpPr>
        <p:spPr>
          <a:xfrm rot="0">
            <a:off x="1606746" y="2405990"/>
            <a:ext cx="15074507" cy="6269790"/>
          </a:xfrm>
          <a:prstGeom prst="rect">
            <a:avLst/>
          </a:prstGeom>
        </p:spPr>
        <p:txBody>
          <a:bodyPr anchor="t" rtlCol="false" tIns="0" lIns="0" bIns="0" rIns="0">
            <a:spAutoFit/>
          </a:bodyPr>
          <a:lstStyle/>
          <a:p>
            <a:pPr algn="ctr">
              <a:lnSpc>
                <a:spcPts val="4490"/>
              </a:lnSpc>
              <a:spcBef>
                <a:spcPct val="0"/>
              </a:spcBef>
            </a:pPr>
            <a:r>
              <a:rPr lang="en-US" sz="3207">
                <a:solidFill>
                  <a:srgbClr val="B95210"/>
                </a:solidFill>
                <a:latin typeface="Copperplate Gothic 32 AB"/>
                <a:ea typeface="Copperplate Gothic 32 AB"/>
                <a:cs typeface="Copperplate Gothic 32 AB"/>
                <a:sym typeface="Copperplate Gothic 32 AB"/>
              </a:rPr>
              <a:t>This project aims to redefine the 2048 game by making it more engaging, competitive, and visually appealing while keeping its core logic intact. The new version will offer customization, strategic depth, and improved accessibility, making it enjoyable for all users.</a:t>
            </a:r>
          </a:p>
          <a:p>
            <a:pPr algn="ctr">
              <a:lnSpc>
                <a:spcPts val="4490"/>
              </a:lnSpc>
              <a:spcBef>
                <a:spcPct val="0"/>
              </a:spcBef>
            </a:pPr>
            <a:r>
              <a:rPr lang="en-US" sz="3207">
                <a:solidFill>
                  <a:srgbClr val="B95210"/>
                </a:solidFill>
                <a:latin typeface="Copperplate Gothic 32 AB"/>
                <a:ea typeface="Copperplate Gothic 32 AB"/>
                <a:cs typeface="Copperplate Gothic 32 AB"/>
                <a:sym typeface="Copperplate Gothic 32 AB"/>
              </a:rPr>
              <a:t> </a:t>
            </a:r>
          </a:p>
          <a:p>
            <a:pPr algn="l" marL="692506" indent="-346253" lvl="1">
              <a:lnSpc>
                <a:spcPts val="4490"/>
              </a:lnSpc>
              <a:buFont typeface="Arial"/>
              <a:buChar char="•"/>
            </a:pPr>
            <a:r>
              <a:rPr lang="en-US" sz="3207">
                <a:solidFill>
                  <a:srgbClr val="B95210"/>
                </a:solidFill>
                <a:latin typeface="Copperplate Gothic 32 AB"/>
                <a:ea typeface="Copperplate Gothic 32 AB"/>
                <a:cs typeface="Copperplate Gothic 32 AB"/>
                <a:sym typeface="Copperplate Gothic 32 AB"/>
              </a:rPr>
              <a:t>To create this game you can have knowledge about Html ,Css and JavaScript to create this game.</a:t>
            </a:r>
          </a:p>
          <a:p>
            <a:pPr algn="l" marL="692506" indent="-346253" lvl="1">
              <a:lnSpc>
                <a:spcPts val="4490"/>
              </a:lnSpc>
              <a:buFont typeface="Arial"/>
              <a:buChar char="•"/>
            </a:pPr>
            <a:r>
              <a:rPr lang="en-US" sz="3207">
                <a:solidFill>
                  <a:srgbClr val="B95210"/>
                </a:solidFill>
                <a:latin typeface="Copperplate Gothic 32 AB"/>
                <a:ea typeface="Copperplate Gothic 32 AB"/>
                <a:cs typeface="Copperplate Gothic 32 AB"/>
                <a:sym typeface="Copperplate Gothic 32 AB"/>
              </a:rPr>
              <a:t>I’m use code editor ( VS code(IDEs) ) for write the game code.</a:t>
            </a:r>
          </a:p>
          <a:p>
            <a:pPr algn="l" marL="692506" indent="-346253" lvl="1">
              <a:lnSpc>
                <a:spcPts val="4490"/>
              </a:lnSpc>
              <a:buFont typeface="Arial"/>
              <a:buChar char="•"/>
            </a:pPr>
            <a:r>
              <a:rPr lang="en-US" sz="3207">
                <a:solidFill>
                  <a:srgbClr val="B95210"/>
                </a:solidFill>
                <a:latin typeface="Copperplate Gothic 32 AB"/>
                <a:ea typeface="Copperplate Gothic 32 AB"/>
                <a:cs typeface="Copperplate Gothic 32 AB"/>
                <a:sym typeface="Copperplate Gothic 32 AB"/>
              </a:rPr>
              <a:t>I’m use vercel v0 ,Qwel 2.5 and Chatgpt for help.</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DCA4"/>
        </a:solidFill>
      </p:bgPr>
    </p:bg>
    <p:spTree>
      <p:nvGrpSpPr>
        <p:cNvPr id="1" name=""/>
        <p:cNvGrpSpPr/>
        <p:nvPr/>
      </p:nvGrpSpPr>
      <p:grpSpPr>
        <a:xfrm>
          <a:off x="0" y="0"/>
          <a:ext cx="0" cy="0"/>
          <a:chOff x="0" y="0"/>
          <a:chExt cx="0" cy="0"/>
        </a:xfrm>
      </p:grpSpPr>
      <p:sp>
        <p:nvSpPr>
          <p:cNvPr name="TextBox 2" id="2"/>
          <p:cNvSpPr txBox="true"/>
          <p:nvPr/>
        </p:nvSpPr>
        <p:spPr>
          <a:xfrm rot="0">
            <a:off x="897281" y="2143004"/>
            <a:ext cx="15991344" cy="7318028"/>
          </a:xfrm>
          <a:prstGeom prst="rect">
            <a:avLst/>
          </a:prstGeom>
        </p:spPr>
        <p:txBody>
          <a:bodyPr anchor="t" rtlCol="false" tIns="0" lIns="0" bIns="0" rIns="0">
            <a:spAutoFit/>
          </a:bodyPr>
          <a:lstStyle/>
          <a:p>
            <a:pPr algn="l" marL="624821" indent="-312410" lvl="1">
              <a:lnSpc>
                <a:spcPts val="4051"/>
              </a:lnSpc>
              <a:buFont typeface="Arial"/>
              <a:buChar char="•"/>
            </a:pPr>
            <a:r>
              <a:rPr lang="en-US" sz="2894">
                <a:solidFill>
                  <a:srgbClr val="B95210"/>
                </a:solidFill>
                <a:latin typeface="Copperplate Gothic 32 AB"/>
                <a:ea typeface="Copperplate Gothic 32 AB"/>
                <a:cs typeface="Copperplate Gothic 32 AB"/>
                <a:sym typeface="Copperplate Gothic 32 AB"/>
              </a:rPr>
              <a:t>The game starts with two tiles (either "2" or "4") placed randomly on the 4×4 grid.</a:t>
            </a:r>
          </a:p>
          <a:p>
            <a:pPr algn="l">
              <a:lnSpc>
                <a:spcPts val="1315"/>
              </a:lnSpc>
            </a:pPr>
          </a:p>
          <a:p>
            <a:pPr algn="l" marL="624821" indent="-312410" lvl="1">
              <a:lnSpc>
                <a:spcPts val="4051"/>
              </a:lnSpc>
              <a:buFont typeface="Arial"/>
              <a:buChar char="•"/>
            </a:pPr>
            <a:r>
              <a:rPr lang="en-US" sz="2894">
                <a:solidFill>
                  <a:srgbClr val="B95210"/>
                </a:solidFill>
                <a:latin typeface="Copperplate Gothic 32 AB"/>
                <a:ea typeface="Copperplate Gothic 32 AB"/>
                <a:cs typeface="Copperplate Gothic 32 AB"/>
                <a:sym typeface="Copperplate Gothic 32 AB"/>
              </a:rPr>
              <a:t>Players click (Up, Down, Left, Right) to move all tiles in that direction.</a:t>
            </a:r>
          </a:p>
          <a:p>
            <a:pPr algn="l">
              <a:lnSpc>
                <a:spcPts val="4051"/>
              </a:lnSpc>
            </a:pPr>
          </a:p>
          <a:p>
            <a:pPr algn="l" marL="624821" indent="-312410" lvl="1">
              <a:lnSpc>
                <a:spcPts val="4051"/>
              </a:lnSpc>
              <a:buFont typeface="Arial"/>
              <a:buChar char="•"/>
            </a:pPr>
            <a:r>
              <a:rPr lang="en-US" sz="2894">
                <a:solidFill>
                  <a:srgbClr val="B95210"/>
                </a:solidFill>
                <a:latin typeface="Copperplate Gothic 32 AB"/>
                <a:ea typeface="Copperplate Gothic 32 AB"/>
                <a:cs typeface="Copperplate Gothic 32 AB"/>
                <a:sym typeface="Copperplate Gothic 32 AB"/>
              </a:rPr>
              <a:t>When two tiles with the same number collide, they merge into one with their sum.</a:t>
            </a:r>
          </a:p>
          <a:p>
            <a:pPr algn="l">
              <a:lnSpc>
                <a:spcPts val="4051"/>
              </a:lnSpc>
            </a:pPr>
          </a:p>
          <a:p>
            <a:pPr algn="l" marL="624821" indent="-312410" lvl="1">
              <a:lnSpc>
                <a:spcPts val="4051"/>
              </a:lnSpc>
              <a:buFont typeface="Arial"/>
              <a:buChar char="•"/>
            </a:pPr>
            <a:r>
              <a:rPr lang="en-US" sz="2894">
                <a:solidFill>
                  <a:srgbClr val="B95210"/>
                </a:solidFill>
                <a:latin typeface="Copperplate Gothic 32 AB"/>
                <a:ea typeface="Copperplate Gothic 32 AB"/>
                <a:cs typeface="Copperplate Gothic 32 AB"/>
                <a:sym typeface="Copperplate Gothic 32 AB"/>
              </a:rPr>
              <a:t>After every move, a new tile (2 or 4) appears at a random empty position.</a:t>
            </a:r>
          </a:p>
          <a:p>
            <a:pPr algn="l">
              <a:lnSpc>
                <a:spcPts val="4051"/>
              </a:lnSpc>
            </a:pPr>
          </a:p>
          <a:p>
            <a:pPr algn="l" marL="624821" indent="-312410" lvl="1">
              <a:lnSpc>
                <a:spcPts val="4051"/>
              </a:lnSpc>
              <a:buFont typeface="Arial"/>
              <a:buChar char="•"/>
            </a:pPr>
            <a:r>
              <a:rPr lang="en-US" sz="2894">
                <a:solidFill>
                  <a:srgbClr val="B95210"/>
                </a:solidFill>
                <a:latin typeface="Copperplate Gothic 32 AB"/>
                <a:ea typeface="Copperplate Gothic 32 AB"/>
                <a:cs typeface="Copperplate Gothic 32 AB"/>
                <a:sym typeface="Copperplate Gothic 32 AB"/>
              </a:rPr>
              <a:t>The goal is to create the 2048 tile.</a:t>
            </a:r>
          </a:p>
          <a:p>
            <a:pPr algn="l">
              <a:lnSpc>
                <a:spcPts val="4051"/>
              </a:lnSpc>
            </a:pPr>
          </a:p>
          <a:p>
            <a:pPr algn="l" marL="624821" indent="-312410" lvl="1">
              <a:lnSpc>
                <a:spcPts val="4051"/>
              </a:lnSpc>
              <a:buFont typeface="Arial"/>
              <a:buChar char="•"/>
            </a:pPr>
            <a:r>
              <a:rPr lang="en-US" sz="2894">
                <a:solidFill>
                  <a:srgbClr val="B95210"/>
                </a:solidFill>
                <a:latin typeface="Copperplate Gothic 32 AB"/>
                <a:ea typeface="Copperplate Gothic 32 AB"/>
                <a:cs typeface="Copperplate Gothic 32 AB"/>
                <a:sym typeface="Copperplate Gothic 32 AB"/>
              </a:rPr>
              <a:t>The game ends when no more valid moves are possible</a:t>
            </a:r>
          </a:p>
        </p:txBody>
      </p:sp>
      <p:pic>
        <p:nvPicPr>
          <p:cNvPr name="Picture 3" id="3"/>
          <p:cNvPicPr>
            <a:picLocks noChangeAspect="true"/>
          </p:cNvPicPr>
          <p:nvPr/>
        </p:nvPicPr>
        <p:blipFill>
          <a:blip r:embed="rId2"/>
          <a:srcRect l="0" t="0" r="0" b="0"/>
          <a:stretch>
            <a:fillRect/>
          </a:stretch>
        </p:blipFill>
        <p:spPr>
          <a:xfrm flipH="false" flipV="false" rot="0">
            <a:off x="14535557" y="5972259"/>
            <a:ext cx="3269160" cy="3714955"/>
          </a:xfrm>
          <a:prstGeom prst="rect">
            <a:avLst/>
          </a:prstGeom>
        </p:spPr>
      </p:pic>
      <p:sp>
        <p:nvSpPr>
          <p:cNvPr name="TextBox 4" id="4"/>
          <p:cNvSpPr txBox="true"/>
          <p:nvPr/>
        </p:nvSpPr>
        <p:spPr>
          <a:xfrm rot="0">
            <a:off x="7010258" y="914400"/>
            <a:ext cx="4267485" cy="962596"/>
          </a:xfrm>
          <a:prstGeom prst="rect">
            <a:avLst/>
          </a:prstGeom>
        </p:spPr>
        <p:txBody>
          <a:bodyPr anchor="t" rtlCol="false" tIns="0" lIns="0" bIns="0" rIns="0">
            <a:spAutoFit/>
          </a:bodyPr>
          <a:lstStyle/>
          <a:p>
            <a:pPr algn="ctr">
              <a:lnSpc>
                <a:spcPts val="7840"/>
              </a:lnSpc>
            </a:pPr>
            <a:r>
              <a:rPr lang="en-US" sz="5600">
                <a:solidFill>
                  <a:srgbClr val="B95210"/>
                </a:solidFill>
                <a:latin typeface="Archivo Black"/>
                <a:ea typeface="Archivo Black"/>
                <a:cs typeface="Archivo Black"/>
                <a:sym typeface="Archivo Black"/>
              </a:rPr>
              <a:t>OVERVIEW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DAGeb28qP7g</dc:identifier>
  <dcterms:modified xsi:type="dcterms:W3CDTF">2011-08-01T06:04:30Z</dcterms:modified>
  <cp:revision>1</cp:revision>
  <dc:title>2048 game</dc:title>
</cp:coreProperties>
</file>